
<file path=[Content_Types].xml><?xml version="1.0" encoding="utf-8"?>
<Types xmlns="http://schemas.openxmlformats.org/package/2006/content-types"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rawings/drawing2.xml" ContentType="application/vnd.openxmlformats-officedocument.drawingml.chartshape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charts/chart13.xml" ContentType="application/vnd.openxmlformats-officedocument.drawingml.char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notesSlides/notesSlide14.xml" ContentType="application/vnd.openxmlformats-officedocument.presentationml.notesSlide+xml"/>
  <Override PartName="/ppt/commentAuthors.xml" ContentType="application/vnd.openxmlformats-officedocument.presentationml.commentAuthors+xml"/>
  <Override PartName="/ppt/charts/chart7.xml" ContentType="application/vnd.openxmlformats-officedocument.drawingml.chart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Default Extension="xlsx" ContentType="application/vnd.openxmlformats-officedocument.spreadsheetml.sheet"/>
  <Override PartName="/ppt/charts/chart3.xml" ContentType="application/vnd.openxmlformats-officedocument.drawingml.chart+xml"/>
  <Override PartName="/ppt/notesSlides/notesSlide7.xml" ContentType="application/vnd.openxmlformats-officedocument.presentationml.notesSlide+xml"/>
  <Override PartName="/ppt/charts/chart5.xml" ContentType="application/vnd.openxmlformats-officedocument.drawingml.chart+xml"/>
  <Override PartName="/ppt/notesSlides/notesSlide10.xml" ContentType="application/vnd.openxmlformats-officedocument.presentationml.notesSlide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drawings/drawing5.xml" ContentType="application/vnd.openxmlformats-officedocument.drawingml.chartshap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drawings/drawing3.xml" ContentType="application/vnd.openxmlformats-officedocument.drawingml.chartshape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emf" ContentType="image/x-emf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charts/chart14.xml" ContentType="application/vnd.openxmlformats-officedocument.drawingml.char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charts/chart8.xml" ContentType="application/vnd.openxmlformats-officedocument.drawingml.chart+xml"/>
  <Override PartName="/ppt/charts/chart12.xml" ContentType="application/vnd.openxmlformats-officedocument.drawingml.char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charts/chart6.xml" ContentType="application/vnd.openxmlformats-officedocument.drawingml.chart+xml"/>
  <Override PartName="/ppt/charts/chart10.xml" ContentType="application/vnd.openxmlformats-officedocument.drawingml.char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4.xml" ContentType="application/vnd.openxmlformats-officedocument.drawingml.chart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drawings/drawing6.xml" ContentType="application/vnd.openxmlformats-officedocument.drawingml.chartshapes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rawings/drawing4.xml" ContentType="application/vnd.openxmlformats-officedocument.drawingml.chartshapes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25"/>
  </p:notesMasterIdLst>
  <p:sldIdLst>
    <p:sldId id="592" r:id="rId2"/>
    <p:sldId id="725" r:id="rId3"/>
    <p:sldId id="696" r:id="rId4"/>
    <p:sldId id="758" r:id="rId5"/>
    <p:sldId id="759" r:id="rId6"/>
    <p:sldId id="770" r:id="rId7"/>
    <p:sldId id="760" r:id="rId8"/>
    <p:sldId id="734" r:id="rId9"/>
    <p:sldId id="724" r:id="rId10"/>
    <p:sldId id="765" r:id="rId11"/>
    <p:sldId id="766" r:id="rId12"/>
    <p:sldId id="767" r:id="rId13"/>
    <p:sldId id="768" r:id="rId14"/>
    <p:sldId id="735" r:id="rId15"/>
    <p:sldId id="762" r:id="rId16"/>
    <p:sldId id="773" r:id="rId17"/>
    <p:sldId id="732" r:id="rId18"/>
    <p:sldId id="742" r:id="rId19"/>
    <p:sldId id="729" r:id="rId20"/>
    <p:sldId id="733" r:id="rId21"/>
    <p:sldId id="730" r:id="rId22"/>
    <p:sldId id="755" r:id="rId23"/>
    <p:sldId id="756" r:id="rId24"/>
  </p:sldIdLst>
  <p:sldSz cx="12192000" cy="6858000"/>
  <p:notesSz cx="7099300" cy="10234613"/>
  <p:custDataLst>
    <p:tags r:id="rId2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iaffoni Thomas" initials="CT" lastIdx="3" clrIdx="0">
    <p:extLst>
      <p:ext uri="{19B8F6BF-5375-455C-9EA6-DF929625EA0E}">
        <p15:presenceInfo xmlns:p15="http://schemas.microsoft.com/office/powerpoint/2012/main" xmlns="" userId="S-1-5-21-3305471458-2057729066-2186275757-5482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BDBBBB"/>
    <a:srgbClr val="1DA789"/>
    <a:srgbClr val="BAB9B8"/>
    <a:srgbClr val="6D6E71"/>
    <a:srgbClr val="7F7F7F"/>
    <a:srgbClr val="EAEAEA"/>
    <a:srgbClr val="C9CACC"/>
    <a:srgbClr val="0A0C12"/>
    <a:srgbClr val="000000"/>
    <a:srgbClr val="40404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24961" autoAdjust="0"/>
    <p:restoredTop sz="96233" autoAdjust="0"/>
  </p:normalViewPr>
  <p:slideViewPr>
    <p:cSldViewPr snapToGrid="0">
      <p:cViewPr>
        <p:scale>
          <a:sx n="70" d="100"/>
          <a:sy n="70" d="100"/>
        </p:scale>
        <p:origin x="-245" y="-32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30" d="100"/>
        <a:sy n="30" d="100"/>
      </p:scale>
      <p:origin x="0" y="0"/>
    </p:cViewPr>
  </p:sorterViewPr>
  <p:notesViewPr>
    <p:cSldViewPr snapToGrid="0">
      <p:cViewPr varScale="1">
        <p:scale>
          <a:sx n="78" d="100"/>
          <a:sy n="78" d="100"/>
        </p:scale>
        <p:origin x="2142" y="9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1.xlsx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Foglio_di_lavoro_di_Microsoft_Office_Excel10.xlsx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Foglio_di_lavoro_di_Microsoft_Office_Excel11.xlsx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Foglio_di_lavoro_di_Microsoft_Office_Excel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14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4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Foglio_di_lavoro_di_Microsoft_Office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6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Foglio_di_lavoro_di_Microsoft_Office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8.xlsx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Foglio_di_lavoro_di_Microsoft_Office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it-IT"/>
  <c:style val="1"/>
  <c:chart>
    <c:autoTitleDeleted val="1"/>
    <c:plotArea>
      <c:layout>
        <c:manualLayout>
          <c:layoutTarget val="inner"/>
          <c:xMode val="edge"/>
          <c:yMode val="edge"/>
          <c:x val="1.8451373696186869E-2"/>
          <c:y val="5.3492434716591953E-3"/>
          <c:w val="0.9630972526076369"/>
          <c:h val="0.88863696432539063"/>
        </c:manualLayout>
      </c:layout>
      <c:bar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orders intake</c:v>
                </c:pt>
              </c:strCache>
            </c:strRef>
          </c:tx>
          <c:spPr>
            <a:solidFill>
              <a:srgbClr val="1DA789"/>
            </a:solidFill>
          </c:spPr>
          <c:dLbls>
            <c:numFmt formatCode="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>
                    <a:solidFill>
                      <a:srgbClr val="6D6E71"/>
                    </a:solidFill>
                  </a:defRPr>
                </a:pPr>
                <a:endParaRPr lang="it-IT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Sheet1!$B$1:$J$1</c:f>
              <c:strCache>
                <c:ptCount val="9"/>
                <c:pt idx="0">
                  <c:v>FY 2009</c:v>
                </c:pt>
                <c:pt idx="1">
                  <c:v>FY 2010</c:v>
                </c:pt>
                <c:pt idx="2">
                  <c:v>FY 2011</c:v>
                </c:pt>
                <c:pt idx="3">
                  <c:v>FY 2012</c:v>
                </c:pt>
                <c:pt idx="4">
                  <c:v>FY 2013</c:v>
                </c:pt>
                <c:pt idx="5">
                  <c:v>FY 2014</c:v>
                </c:pt>
                <c:pt idx="6">
                  <c:v>FY 2015</c:v>
                </c:pt>
                <c:pt idx="7">
                  <c:v>FY 2016</c:v>
                </c:pt>
                <c:pt idx="8">
                  <c:v>FY 2017</c:v>
                </c:pt>
              </c:strCache>
            </c:strRef>
          </c:cat>
          <c:val>
            <c:numRef>
              <c:f>Sheet1!$B$2:$J$2</c:f>
              <c:numCache>
                <c:formatCode>General</c:formatCode>
                <c:ptCount val="9"/>
                <c:pt idx="0">
                  <c:v>205.9</c:v>
                </c:pt>
                <c:pt idx="1">
                  <c:v>278.39999999999924</c:v>
                </c:pt>
                <c:pt idx="2">
                  <c:v>323.2</c:v>
                </c:pt>
                <c:pt idx="3">
                  <c:v>302.3</c:v>
                </c:pt>
                <c:pt idx="4">
                  <c:v>312.7</c:v>
                </c:pt>
                <c:pt idx="5">
                  <c:v>375.6</c:v>
                </c:pt>
                <c:pt idx="6">
                  <c:v>442.6</c:v>
                </c:pt>
                <c:pt idx="7">
                  <c:v>507.9</c:v>
                </c:pt>
                <c:pt idx="8">
                  <c:v>596.79999999999995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backlog</c:v>
                </c:pt>
              </c:strCache>
            </c:strRef>
          </c:tx>
          <c:spPr>
            <a:solidFill>
              <a:schemeClr val="tx2">
                <a:lumMod val="40000"/>
                <a:lumOff val="60000"/>
              </a:schemeClr>
            </a:solidFill>
          </c:spPr>
          <c:dLbls>
            <c:dLbl>
              <c:idx val="4"/>
              <c:layout>
                <c:manualLayout>
                  <c:x val="1.1698664509936502E-2"/>
                  <c:y val="0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4.6794658039748189E-3"/>
                  <c:y val="3.3801011581771978E-3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7.0191987059622148E-3"/>
                  <c:y val="3.3801011581772555E-3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>
                    <a:solidFill>
                      <a:srgbClr val="6D6E71"/>
                    </a:solidFill>
                  </a:defRPr>
                </a:pPr>
                <a:endParaRPr lang="it-IT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Sheet1!$B$1:$J$1</c:f>
              <c:strCache>
                <c:ptCount val="9"/>
                <c:pt idx="0">
                  <c:v>FY 2009</c:v>
                </c:pt>
                <c:pt idx="1">
                  <c:v>FY 2010</c:v>
                </c:pt>
                <c:pt idx="2">
                  <c:v>FY 2011</c:v>
                </c:pt>
                <c:pt idx="3">
                  <c:v>FY 2012</c:v>
                </c:pt>
                <c:pt idx="4">
                  <c:v>FY 2013</c:v>
                </c:pt>
                <c:pt idx="5">
                  <c:v>FY 2014</c:v>
                </c:pt>
                <c:pt idx="6">
                  <c:v>FY 2015</c:v>
                </c:pt>
                <c:pt idx="7">
                  <c:v>FY 2016</c:v>
                </c:pt>
                <c:pt idx="8">
                  <c:v>FY 2017</c:v>
                </c:pt>
              </c:strCache>
            </c:strRef>
          </c:cat>
          <c:val>
            <c:numRef>
              <c:f>Sheet1!$B$3:$J$3</c:f>
              <c:numCache>
                <c:formatCode>General</c:formatCode>
                <c:ptCount val="9"/>
                <c:pt idx="0">
                  <c:v>58</c:v>
                </c:pt>
                <c:pt idx="1">
                  <c:v>76.8</c:v>
                </c:pt>
                <c:pt idx="2">
                  <c:v>90.3</c:v>
                </c:pt>
                <c:pt idx="3">
                  <c:v>81.900000000000006</c:v>
                </c:pt>
                <c:pt idx="4">
                  <c:v>77.7</c:v>
                </c:pt>
                <c:pt idx="5">
                  <c:v>116.3</c:v>
                </c:pt>
                <c:pt idx="6">
                  <c:v>141.4</c:v>
                </c:pt>
                <c:pt idx="7">
                  <c:v>164.1</c:v>
                </c:pt>
                <c:pt idx="8">
                  <c:v>215</c:v>
                </c:pt>
              </c:numCache>
            </c:numRef>
          </c:val>
        </c:ser>
        <c:gapWidth val="6"/>
        <c:axId val="318531840"/>
        <c:axId val="318545920"/>
      </c:barChart>
      <c:catAx>
        <c:axId val="318531840"/>
        <c:scaling>
          <c:orientation val="minMax"/>
        </c:scaling>
        <c:delete val="1"/>
        <c:axPos val="b"/>
        <c:numFmt formatCode="General" sourceLinked="1"/>
        <c:majorTickMark val="none"/>
        <c:tickLblPos val="none"/>
        <c:crossAx val="318545920"/>
        <c:crosses val="autoZero"/>
        <c:auto val="1"/>
        <c:lblAlgn val="ctr"/>
        <c:lblOffset val="100"/>
      </c:catAx>
      <c:valAx>
        <c:axId val="318545920"/>
        <c:scaling>
          <c:orientation val="minMax"/>
        </c:scaling>
        <c:delete val="1"/>
        <c:axPos val="l"/>
        <c:numFmt formatCode="General" sourceLinked="1"/>
        <c:majorTickMark val="none"/>
        <c:tickLblPos val="none"/>
        <c:crossAx val="318531840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1.8385733402650033E-2"/>
          <c:y val="1.1716106803753328E-2"/>
          <c:w val="0.75378102627310639"/>
          <c:h val="9.7332643968885968E-2"/>
        </c:manualLayout>
      </c:layout>
      <c:txPr>
        <a:bodyPr/>
        <a:lstStyle/>
        <a:p>
          <a:pPr>
            <a:defRPr sz="2800">
              <a:solidFill>
                <a:srgbClr val="6D6E71"/>
              </a:solidFill>
            </a:defRPr>
          </a:pPr>
          <a:endParaRPr lang="it-IT"/>
        </a:p>
      </c:txPr>
    </c:legend>
    <c:plotVisOnly val="1"/>
    <c:dispBlanksAs val="gap"/>
  </c:chart>
  <c:txPr>
    <a:bodyPr/>
    <a:lstStyle/>
    <a:p>
      <a:pPr>
        <a:defRPr sz="1400">
          <a:latin typeface="Roboto Light" panose="02000000000000000000" pitchFamily="2" charset="0"/>
          <a:ea typeface="Roboto Light" panose="02000000000000000000" pitchFamily="2" charset="0"/>
        </a:defRPr>
      </a:pPr>
      <a:endParaRPr lang="it-IT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it-IT"/>
  <c:chart>
    <c:autoTitleDeleted val="1"/>
    <c:plotArea>
      <c:layout>
        <c:manualLayout>
          <c:layoutTarget val="inner"/>
          <c:xMode val="edge"/>
          <c:yMode val="edge"/>
          <c:x val="0.34319679523401753"/>
          <c:y val="3.7136187937727459E-2"/>
          <c:w val="0.30634965778158646"/>
          <c:h val="0.79737464576370154"/>
        </c:manualLayout>
      </c:layout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Turnover Machinery/Service</c:v>
                </c:pt>
              </c:strCache>
            </c:strRef>
          </c:tx>
          <c:spPr>
            <a:solidFill>
              <a:srgbClr val="23AA8D"/>
            </a:solidFill>
          </c:spPr>
          <c:dPt>
            <c:idx val="0"/>
            <c:spPr>
              <a:solidFill>
                <a:schemeClr val="accent6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spPr>
              <a:solidFill>
                <a:schemeClr val="bg2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spPr>
              <a:solidFill>
                <a:schemeClr val="bg1">
                  <a:lumMod val="6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spPr>
              <a:solidFill>
                <a:schemeClr val="bg1">
                  <a:lumMod val="8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spPr>
              <a:solidFill>
                <a:schemeClr val="accent6">
                  <a:lumMod val="40000"/>
                  <a:lumOff val="60000"/>
                </a:schemeClr>
              </a:solidFill>
            </c:spPr>
          </c:dPt>
          <c:dLbls>
            <c:dLbl>
              <c:idx val="0"/>
              <c:numFmt formatCode="0.0%" sourceLinked="0"/>
              <c:spPr/>
              <c:txPr>
                <a:bodyPr/>
                <a:lstStyle/>
                <a:p>
                  <a:pPr>
                    <a:defRPr sz="1200">
                      <a:solidFill>
                        <a:schemeClr val="bg1"/>
                      </a:solidFill>
                    </a:defRPr>
                  </a:pPr>
                  <a:endParaRPr lang="it-IT"/>
                </a:p>
              </c:txPr>
            </c:dLbl>
            <c:dLbl>
              <c:idx val="1"/>
              <c:layout>
                <c:manualLayout>
                  <c:x val="1.49104066720392E-2"/>
                  <c:y val="-0.18279767606037994"/>
                </c:manualLayout>
              </c:layout>
              <c:tx>
                <c:rich>
                  <a:bodyPr/>
                  <a:lstStyle/>
                  <a:p>
                    <a:pPr>
                      <a:defRPr sz="1200">
                        <a:solidFill>
                          <a:schemeClr val="bg1"/>
                        </a:solidFill>
                      </a:defRPr>
                    </a:pPr>
                    <a:r>
                      <a:rPr lang="en-US" sz="1200" dirty="0" smtClean="0"/>
                      <a:t>12.9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numFmt formatCode="0.0%" sourceLinked="0"/>
              <c:spPr/>
              <c:showVal val="1"/>
            </c:dLbl>
            <c:dLbl>
              <c:idx val="2"/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200">
                      <a:solidFill>
                        <a:schemeClr val="bg2">
                          <a:lumMod val="25000"/>
                        </a:schemeClr>
                      </a:solidFill>
                    </a:defRPr>
                  </a:pPr>
                  <a:endParaRPr lang="it-IT"/>
                </a:p>
              </c:txPr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chemeClr val="bg2">
                        <a:lumMod val="50000"/>
                      </a:schemeClr>
                    </a:solidFill>
                  </a:defRPr>
                </a:pPr>
                <a:endParaRPr lang="it-IT"/>
              </a:p>
            </c:txPr>
            <c:showVal val="1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Foglio1!$A$2:$A$6</c:f>
              <c:strCache>
                <c:ptCount val="5"/>
                <c:pt idx="0">
                  <c:v>Western Europe (Italy included)</c:v>
                </c:pt>
                <c:pt idx="1">
                  <c:v>Eastern Europe</c:v>
                </c:pt>
                <c:pt idx="2">
                  <c:v>North America</c:v>
                </c:pt>
                <c:pt idx="3">
                  <c:v>Asia </c:v>
                </c:pt>
                <c:pt idx="4">
                  <c:v>Rest of the World</c:v>
                </c:pt>
              </c:strCache>
            </c:strRef>
          </c:cat>
          <c:val>
            <c:numRef>
              <c:f>Foglio1!$B$2:$B$6</c:f>
              <c:numCache>
                <c:formatCode>0.0%</c:formatCode>
                <c:ptCount val="5"/>
                <c:pt idx="0">
                  <c:v>0.44800000000000001</c:v>
                </c:pt>
                <c:pt idx="1">
                  <c:v>0.13400000000000001</c:v>
                </c:pt>
                <c:pt idx="2">
                  <c:v>0.16200000000000001</c:v>
                </c:pt>
                <c:pt idx="3">
                  <c:v>0.222</c:v>
                </c:pt>
                <c:pt idx="4">
                  <c:v>3.4000000000000002E-2</c:v>
                </c:pt>
              </c:numCache>
            </c:numRef>
          </c:val>
        </c:ser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2.8093156754369891E-2"/>
          <c:y val="0.84203703099455063"/>
          <c:w val="0.96405925075436461"/>
          <c:h val="0.15796280037830412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b" anchorCtr="1"/>
        <a:lstStyle/>
        <a:p>
          <a:pPr>
            <a:defRPr sz="1000" b="0" i="0" u="none" strike="noStrike" kern="1200" baseline="0">
              <a:solidFill>
                <a:srgbClr val="6D6E71"/>
              </a:solidFill>
              <a:latin typeface="Roboto Light" panose="02000000000000000000" pitchFamily="2" charset="0"/>
              <a:ea typeface="Roboto Light" panose="02000000000000000000" pitchFamily="2" charset="0"/>
              <a:cs typeface="+mn-cs"/>
            </a:defRPr>
          </a:pPr>
          <a:endParaRPr lang="it-IT"/>
        </a:p>
      </c:txPr>
    </c:legend>
    <c:plotVisOnly val="1"/>
    <c:dispBlanksAs val="zero"/>
  </c:chart>
  <c:spPr>
    <a:noFill/>
    <a:ln>
      <a:noFill/>
    </a:ln>
    <a:effectLst/>
  </c:spPr>
  <c:txPr>
    <a:bodyPr/>
    <a:lstStyle/>
    <a:p>
      <a:pPr>
        <a:defRPr>
          <a:solidFill>
            <a:schemeClr val="tx1">
              <a:lumMod val="50000"/>
            </a:schemeClr>
          </a:solidFill>
          <a:latin typeface="+mn-lt"/>
        </a:defRPr>
      </a:pPr>
      <a:endParaRPr lang="it-IT"/>
    </a:p>
  </c:txPr>
  <c:externalData r:id="rId1"/>
  <c:userShapes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it-IT"/>
  <c:chart>
    <c:autoTitleDeleted val="1"/>
    <c:plotArea>
      <c:layout>
        <c:manualLayout>
          <c:layoutTarget val="inner"/>
          <c:xMode val="edge"/>
          <c:yMode val="edge"/>
          <c:x val="0.32893924610822511"/>
          <c:y val="0.12372588087248573"/>
          <c:w val="0.30048197018227818"/>
          <c:h val="0.73894111293348486"/>
        </c:manualLayout>
      </c:layout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Turnover Machinery/Service</c:v>
                </c:pt>
              </c:strCache>
            </c:strRef>
          </c:tx>
          <c:spPr>
            <a:solidFill>
              <a:srgbClr val="23AA8D"/>
            </a:solidFill>
          </c:spPr>
          <c:dPt>
            <c:idx val="0"/>
            <c:spPr>
              <a:solidFill>
                <a:schemeClr val="accent6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spPr>
              <a:solidFill>
                <a:schemeClr val="bg2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spPr>
              <a:solidFill>
                <a:schemeClr val="bg1">
                  <a:lumMod val="6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spPr>
              <a:solidFill>
                <a:schemeClr val="bg1">
                  <a:lumMod val="8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spPr>
              <a:solidFill>
                <a:schemeClr val="accent6">
                  <a:lumMod val="40000"/>
                  <a:lumOff val="60000"/>
                </a:schemeClr>
              </a:solidFill>
            </c:spPr>
          </c:dPt>
          <c:dPt>
            <c:idx val="5"/>
            <c:spPr>
              <a:solidFill>
                <a:schemeClr val="bg1">
                  <a:lumMod val="85000"/>
                </a:schemeClr>
              </a:solidFill>
            </c:spPr>
          </c:dPt>
          <c:dLbls>
            <c:dLbl>
              <c:idx val="0"/>
              <c:spPr/>
              <c:txPr>
                <a:bodyPr/>
                <a:lstStyle/>
                <a:p>
                  <a:pPr>
                    <a:defRPr sz="1200">
                      <a:solidFill>
                        <a:schemeClr val="bg1"/>
                      </a:solidFill>
                    </a:defRPr>
                  </a:pPr>
                  <a:endParaRPr lang="it-IT"/>
                </a:p>
              </c:txPr>
            </c:dLbl>
            <c:dLbl>
              <c:idx val="1"/>
              <c:layout>
                <c:manualLayout>
                  <c:x val="9.8461608139132267E-2"/>
                  <c:y val="-7.6507498549451561E-2"/>
                </c:manualLayout>
              </c:layout>
              <c:spPr/>
              <c:txPr>
                <a:bodyPr/>
                <a:lstStyle/>
                <a:p>
                  <a:pPr>
                    <a:defRPr sz="1200">
                      <a:solidFill>
                        <a:schemeClr val="bg1"/>
                      </a:solidFill>
                    </a:defRPr>
                  </a:pPr>
                  <a:endParaRPr lang="it-IT"/>
                </a:p>
              </c:txPr>
              <c:showVal val="1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it-IT"/>
              </a:p>
            </c:txPr>
            <c:showVal val="1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Foglio1!$A$2:$A$7</c:f>
              <c:strCache>
                <c:ptCount val="6"/>
                <c:pt idx="0">
                  <c:v>Wood</c:v>
                </c:pt>
                <c:pt idx="1">
                  <c:v>Glass &amp; Stone</c:v>
                </c:pt>
                <c:pt idx="2">
                  <c:v>Mechatronics</c:v>
                </c:pt>
                <c:pt idx="3">
                  <c:v>Tooling</c:v>
                </c:pt>
                <c:pt idx="4">
                  <c:v>Components</c:v>
                </c:pt>
                <c:pt idx="5">
                  <c:v>Elisions</c:v>
                </c:pt>
              </c:strCache>
            </c:strRef>
          </c:cat>
          <c:val>
            <c:numRef>
              <c:f>Foglio1!$B$2:$B$7</c:f>
              <c:numCache>
                <c:formatCode>0.0%</c:formatCode>
                <c:ptCount val="6"/>
                <c:pt idx="0">
                  <c:v>0.71000000000000063</c:v>
                </c:pt>
                <c:pt idx="1">
                  <c:v>0.15500000000000017</c:v>
                </c:pt>
                <c:pt idx="2">
                  <c:v>0.15900000000000017</c:v>
                </c:pt>
                <c:pt idx="3">
                  <c:v>2.1999999999999999E-2</c:v>
                </c:pt>
                <c:pt idx="4">
                  <c:v>3.3000000000000002E-2</c:v>
                </c:pt>
                <c:pt idx="5">
                  <c:v>-8.0000000000000043E-2</c:v>
                </c:pt>
              </c:numCache>
            </c:numRef>
          </c:val>
        </c:ser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6.1823449063089148E-2"/>
          <c:y val="0.83310398162734456"/>
          <c:w val="0.87941765699820063"/>
          <c:h val="0.16613258401406655"/>
        </c:manualLayout>
      </c:layout>
      <c:overlay val="1"/>
      <c:spPr>
        <a:noFill/>
        <a:ln>
          <a:noFill/>
        </a:ln>
        <a:effectLst/>
      </c:spPr>
      <c:txPr>
        <a:bodyPr rot="0" vert="horz"/>
        <a:lstStyle/>
        <a:p>
          <a:pPr>
            <a:defRPr sz="1000"/>
          </a:pPr>
          <a:endParaRPr lang="it-IT"/>
        </a:p>
      </c:txPr>
    </c:legend>
    <c:plotVisOnly val="1"/>
    <c:dispBlanksAs val="zero"/>
  </c:chart>
  <c:spPr>
    <a:noFill/>
    <a:ln>
      <a:noFill/>
    </a:ln>
    <a:effectLst/>
  </c:spPr>
  <c:txPr>
    <a:bodyPr/>
    <a:lstStyle/>
    <a:p>
      <a:pPr>
        <a:defRPr>
          <a:solidFill>
            <a:schemeClr val="bg2">
              <a:lumMod val="50000"/>
            </a:schemeClr>
          </a:solidFill>
          <a:latin typeface="+mn-lt"/>
        </a:defRPr>
      </a:pPr>
      <a:endParaRPr lang="it-IT"/>
    </a:p>
  </c:txPr>
  <c:externalData r:id="rId1"/>
  <c:userShapes r:id="rId2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it-IT"/>
  <c:chart>
    <c:autoTitleDeleted val="1"/>
    <c:plotArea>
      <c:layout>
        <c:manualLayout>
          <c:layoutTarget val="inner"/>
          <c:xMode val="edge"/>
          <c:yMode val="edge"/>
          <c:x val="0.32893924610822511"/>
          <c:y val="4.0439125365551346E-2"/>
          <c:w val="0.29117865476750682"/>
          <c:h val="0.71796463257024934"/>
        </c:manualLayout>
      </c:layout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Turnover Machinery/Service</c:v>
                </c:pt>
              </c:strCache>
            </c:strRef>
          </c:tx>
          <c:spPr>
            <a:solidFill>
              <a:srgbClr val="23AA8D"/>
            </a:solidFill>
          </c:spPr>
          <c:dPt>
            <c:idx val="0"/>
            <c:spPr>
              <a:solidFill>
                <a:schemeClr val="accent6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spPr>
              <a:solidFill>
                <a:schemeClr val="bg2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spPr>
              <a:solidFill>
                <a:schemeClr val="bg1">
                  <a:lumMod val="6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spPr>
              <a:solidFill>
                <a:schemeClr val="bg1">
                  <a:lumMod val="8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spPr>
              <a:solidFill>
                <a:schemeClr val="accent6">
                  <a:lumMod val="40000"/>
                  <a:lumOff val="60000"/>
                </a:schemeClr>
              </a:solidFill>
            </c:spPr>
          </c:dPt>
          <c:dLbls>
            <c:dLbl>
              <c:idx val="0"/>
              <c:numFmt formatCode="0.0%" sourceLinked="0"/>
              <c:spPr/>
              <c:txPr>
                <a:bodyPr/>
                <a:lstStyle/>
                <a:p>
                  <a:pPr>
                    <a:defRPr sz="1200">
                      <a:solidFill>
                        <a:schemeClr val="bg1"/>
                      </a:solidFill>
                    </a:defRPr>
                  </a:pPr>
                  <a:endParaRPr lang="it-IT"/>
                </a:p>
              </c:txPr>
            </c:dLbl>
            <c:dLbl>
              <c:idx val="1"/>
              <c:numFmt formatCode="0.0%" sourceLinked="0"/>
              <c:spPr/>
              <c:txPr>
                <a:bodyPr/>
                <a:lstStyle/>
                <a:p>
                  <a:pPr>
                    <a:defRPr sz="1200">
                      <a:solidFill>
                        <a:schemeClr val="bg1"/>
                      </a:solidFill>
                    </a:defRPr>
                  </a:pPr>
                  <a:endParaRPr lang="it-IT"/>
                </a:p>
              </c:txPr>
            </c:dLbl>
            <c:dLbl>
              <c:idx val="2"/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200">
                      <a:solidFill>
                        <a:schemeClr val="bg2">
                          <a:lumMod val="25000"/>
                        </a:schemeClr>
                      </a:solidFill>
                    </a:defRPr>
                  </a:pPr>
                  <a:endParaRPr lang="it-IT"/>
                </a:p>
              </c:txPr>
            </c:dLbl>
            <c:dLbl>
              <c:idx val="3"/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200">
                      <a:solidFill>
                        <a:schemeClr val="bg2">
                          <a:lumMod val="50000"/>
                        </a:schemeClr>
                      </a:solidFill>
                    </a:defRPr>
                  </a:pPr>
                  <a:endParaRPr lang="it-IT"/>
                </a:p>
              </c:txPr>
            </c:dLbl>
            <c:dLbl>
              <c:idx val="4"/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200">
                      <a:solidFill>
                        <a:schemeClr val="bg2">
                          <a:lumMod val="50000"/>
                        </a:schemeClr>
                      </a:solidFill>
                    </a:defRPr>
                  </a:pPr>
                  <a:endParaRPr lang="it-IT"/>
                </a:p>
              </c:txPr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solidFill>
                      <a:schemeClr val="bg2">
                        <a:lumMod val="50000"/>
                      </a:schemeClr>
                    </a:solidFill>
                  </a:defRPr>
                </a:pPr>
                <a:endParaRPr lang="it-IT"/>
              </a:p>
            </c:txPr>
            <c:showVal val="1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Foglio1!$A$2:$A$6</c:f>
              <c:strCache>
                <c:ptCount val="5"/>
                <c:pt idx="0">
                  <c:v>Western Europe (Italy included)</c:v>
                </c:pt>
                <c:pt idx="1">
                  <c:v>Eastern Europe</c:v>
                </c:pt>
                <c:pt idx="2">
                  <c:v>North America</c:v>
                </c:pt>
                <c:pt idx="3">
                  <c:v>Asia </c:v>
                </c:pt>
                <c:pt idx="4">
                  <c:v>Rest of the World</c:v>
                </c:pt>
              </c:strCache>
            </c:strRef>
          </c:cat>
          <c:val>
            <c:numRef>
              <c:f>Foglio1!$B$2:$B$6</c:f>
              <c:numCache>
                <c:formatCode>0%</c:formatCode>
                <c:ptCount val="5"/>
                <c:pt idx="0">
                  <c:v>0.44700000000000001</c:v>
                </c:pt>
                <c:pt idx="1">
                  <c:v>0.13100000000000001</c:v>
                </c:pt>
                <c:pt idx="2">
                  <c:v>0.19400000000000001</c:v>
                </c:pt>
                <c:pt idx="3">
                  <c:v>0.20100000000000001</c:v>
                </c:pt>
                <c:pt idx="4">
                  <c:v>2.7000000000000003E-2</c:v>
                </c:pt>
              </c:numCache>
            </c:numRef>
          </c:val>
        </c:ser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3.1076853574487882E-2"/>
          <c:y val="0.7502244952545728"/>
          <c:w val="0.96405925075436461"/>
          <c:h val="0.17518296424104163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b" anchorCtr="1"/>
        <a:lstStyle/>
        <a:p>
          <a:pPr>
            <a:defRPr sz="1000" b="0" i="0" u="none" strike="noStrike" kern="1200" baseline="0">
              <a:solidFill>
                <a:srgbClr val="6D6E71"/>
              </a:solidFill>
              <a:latin typeface="Roboto Light" panose="02000000000000000000" pitchFamily="2" charset="0"/>
              <a:ea typeface="Roboto Light" panose="02000000000000000000" pitchFamily="2" charset="0"/>
              <a:cs typeface="+mn-cs"/>
            </a:defRPr>
          </a:pPr>
          <a:endParaRPr lang="it-IT"/>
        </a:p>
      </c:txPr>
    </c:legend>
    <c:plotVisOnly val="1"/>
    <c:dispBlanksAs val="zero"/>
  </c:chart>
  <c:spPr>
    <a:noFill/>
    <a:ln>
      <a:noFill/>
    </a:ln>
    <a:effectLst/>
  </c:spPr>
  <c:txPr>
    <a:bodyPr/>
    <a:lstStyle/>
    <a:p>
      <a:pPr>
        <a:defRPr>
          <a:solidFill>
            <a:schemeClr val="tx1">
              <a:lumMod val="50000"/>
            </a:schemeClr>
          </a:solidFill>
          <a:latin typeface="+mn-lt"/>
        </a:defRPr>
      </a:pPr>
      <a:endParaRPr lang="it-IT"/>
    </a:p>
  </c:txPr>
  <c:externalData r:id="rId1"/>
  <c:userShapes r:id="rId2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it-IT"/>
  <c:chart>
    <c:autoTitleDeleted val="1"/>
    <c:view3D>
      <c:rotX val="75"/>
      <c:perspective val="30"/>
    </c:view3D>
    <c:sideWall>
      <c:spPr>
        <a:noFill/>
        <a:ln>
          <a:noFill/>
        </a:ln>
        <a:effectLst/>
      </c:spPr>
    </c:sideWall>
    <c:backWall>
      <c:spPr>
        <a:noFill/>
        <a:ln>
          <a:noFill/>
        </a:ln>
        <a:effectLst/>
      </c:spPr>
    </c:backWall>
    <c:plotArea>
      <c:layout>
        <c:manualLayout>
          <c:layoutTarget val="inner"/>
          <c:xMode val="edge"/>
          <c:yMode val="edge"/>
          <c:x val="0.26211824047367543"/>
          <c:y val="2.4268472093513259E-2"/>
          <c:w val="0.61569647801014138"/>
          <c:h val="0.91895713185991557"/>
        </c:manualLayout>
      </c:layout>
      <c:pie3D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Turnover Machinery/Service</c:v>
                </c:pt>
              </c:strCache>
            </c:strRef>
          </c:tx>
          <c:spPr>
            <a:solidFill>
              <a:srgbClr val="23AA8D"/>
            </a:solidFill>
          </c:spPr>
          <c:dPt>
            <c:idx val="0"/>
            <c:spPr>
              <a:solidFill>
                <a:schemeClr val="accent6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spPr>
              <a:solidFill>
                <a:schemeClr val="bg2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spPr>
              <a:solidFill>
                <a:schemeClr val="bg1">
                  <a:lumMod val="6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spPr>
              <a:solidFill>
                <a:schemeClr val="bg1">
                  <a:lumMod val="8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spPr>
              <a:solidFill>
                <a:schemeClr val="accent6">
                  <a:lumMod val="40000"/>
                  <a:lumOff val="60000"/>
                </a:schemeClr>
              </a:solidFill>
            </c:spPr>
          </c:dPt>
          <c:dPt>
            <c:idx val="5"/>
            <c:spPr>
              <a:solidFill>
                <a:schemeClr val="bg1">
                  <a:lumMod val="85000"/>
                </a:schemeClr>
              </a:solidFill>
            </c:spPr>
          </c:dPt>
          <c:dLbls>
            <c:dLbl>
              <c:idx val="0"/>
              <c:layout>
                <c:manualLayout>
                  <c:x val="-0.17314549605437754"/>
                  <c:y val="-7.1257055167823019E-2"/>
                </c:manualLayout>
              </c:layout>
              <c:spPr/>
              <c:txPr>
                <a:bodyPr/>
                <a:lstStyle/>
                <a:p>
                  <a:pPr>
                    <a:defRPr sz="1800">
                      <a:solidFill>
                        <a:schemeClr val="bg1"/>
                      </a:solidFill>
                      <a:latin typeface="Roboto Light" panose="02000000000000000000" pitchFamily="2" charset="0"/>
                      <a:ea typeface="Roboto Light" panose="02000000000000000000" pitchFamily="2" charset="0"/>
                      <a:cs typeface="Roboto Light" panose="02000000000000000000" pitchFamily="2" charset="0"/>
                    </a:defRPr>
                  </a:pPr>
                  <a:endParaRPr lang="it-IT"/>
                </a:p>
              </c:txPr>
              <c:showVal val="1"/>
            </c:dLbl>
            <c:dLbl>
              <c:idx val="1"/>
              <c:layout>
                <c:manualLayout>
                  <c:x val="0.19508213556407494"/>
                  <c:y val="4.4855213015574304E-2"/>
                </c:manualLayout>
              </c:layout>
              <c:tx>
                <c:rich>
                  <a:bodyPr/>
                  <a:lstStyle/>
                  <a:p>
                    <a:pPr>
                      <a:defRPr sz="1800">
                        <a:solidFill>
                          <a:schemeClr val="bg1"/>
                        </a:solidFill>
                        <a:latin typeface="Roboto Light" panose="02000000000000000000" pitchFamily="2" charset="0"/>
                        <a:ea typeface="Roboto Light" panose="02000000000000000000" pitchFamily="2" charset="0"/>
                        <a:cs typeface="Roboto Light" panose="02000000000000000000" pitchFamily="2" charset="0"/>
                      </a:defRPr>
                    </a:pPr>
                    <a:r>
                      <a:rPr lang="en-US" sz="1800" dirty="0" smtClean="0"/>
                      <a:t>49</a:t>
                    </a:r>
                    <a:r>
                      <a:rPr lang="en-US" dirty="0" smtClean="0"/>
                      <a:t>.0</a:t>
                    </a:r>
                    <a:r>
                      <a:rPr lang="en-US" dirty="0"/>
                      <a:t>%</a:t>
                    </a:r>
                  </a:p>
                </c:rich>
              </c:tx>
              <c:spPr/>
              <c:showVal val="1"/>
            </c:dLbl>
            <c:dLbl>
              <c:idx val="2"/>
              <c:delete val="1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3"/>
              <c:delete val="1"/>
            </c:dLbl>
            <c:dLbl>
              <c:idx val="4"/>
              <c:delete val="1"/>
            </c:dLbl>
            <c:dLbl>
              <c:idx val="5"/>
              <c:delete val="1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>
                    <a:solidFill>
                      <a:schemeClr val="bg2">
                        <a:lumMod val="50000"/>
                      </a:schemeClr>
                    </a:solidFill>
                    <a:latin typeface="Roboto Light" panose="02000000000000000000" pitchFamily="2" charset="0"/>
                    <a:ea typeface="Roboto Light" panose="02000000000000000000" pitchFamily="2" charset="0"/>
                    <a:cs typeface="Roboto Light" panose="02000000000000000000" pitchFamily="2" charset="0"/>
                  </a:defRPr>
                </a:pPr>
                <a:endParaRPr lang="it-IT"/>
              </a:p>
            </c:txPr>
            <c:showVal val="1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Foglio1!$A$2:$A$7</c:f>
              <c:strCache>
                <c:ptCount val="2"/>
                <c:pt idx="0">
                  <c:v>Bi.Fin srl (Selci family)</c:v>
                </c:pt>
                <c:pt idx="1">
                  <c:v>free float</c:v>
                </c:pt>
              </c:strCache>
            </c:strRef>
          </c:cat>
          <c:val>
            <c:numRef>
              <c:f>Foglio1!$B$2:$B$7</c:f>
              <c:numCache>
                <c:formatCode>0.0%</c:formatCode>
                <c:ptCount val="6"/>
                <c:pt idx="0">
                  <c:v>0.51</c:v>
                </c:pt>
                <c:pt idx="1">
                  <c:v>0.49000000000000032</c:v>
                </c:pt>
              </c:numCache>
            </c:numRef>
          </c:val>
        </c:ser>
      </c:pie3DChart>
    </c:plotArea>
    <c:plotVisOnly val="1"/>
    <c:dispBlanksAs val="zero"/>
  </c:chart>
  <c:spPr>
    <a:noFill/>
    <a:ln>
      <a:noFill/>
    </a:ln>
    <a:effectLst/>
  </c:spPr>
  <c:txPr>
    <a:bodyPr/>
    <a:lstStyle/>
    <a:p>
      <a:pPr>
        <a:defRPr>
          <a:solidFill>
            <a:schemeClr val="tx1">
              <a:lumMod val="50000"/>
            </a:schemeClr>
          </a:solidFill>
          <a:latin typeface="+mn-lt"/>
        </a:defRPr>
      </a:pPr>
      <a:endParaRPr lang="it-IT"/>
    </a:p>
  </c:txPr>
  <c:externalData r:id="rId1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it-IT"/>
  <c:style val="9"/>
  <c:chart>
    <c:autoTitleDeleted val="1"/>
    <c:plotArea>
      <c:layout>
        <c:manualLayout>
          <c:layoutTarget val="inner"/>
          <c:xMode val="edge"/>
          <c:yMode val="edge"/>
          <c:x val="0.3141323538533029"/>
          <c:y val="0"/>
          <c:w val="0.48460158503528888"/>
          <c:h val="0.99830272829251743"/>
        </c:manualLayout>
      </c:layout>
      <c:doughnutChart>
        <c:varyColors val="1"/>
        <c:firstSliceAng val="30"/>
        <c:holeSize val="50"/>
      </c:doughnutChart>
    </c:plotArea>
    <c:plotVisOnly val="1"/>
    <c:dispBlanksAs val="zero"/>
  </c:chart>
  <c:txPr>
    <a:bodyPr/>
    <a:lstStyle/>
    <a:p>
      <a:pPr>
        <a:defRPr sz="1800"/>
      </a:pPr>
      <a:endParaRPr lang="it-IT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style val="1"/>
  <c:chart>
    <c:autoTitleDeleted val="1"/>
    <c:plotArea>
      <c:layout>
        <c:manualLayout>
          <c:layoutTarget val="inner"/>
          <c:xMode val="edge"/>
          <c:yMode val="edge"/>
          <c:x val="1.8451373696186851E-2"/>
          <c:y val="5.3492434716591918E-3"/>
          <c:w val="0.9630972526076369"/>
          <c:h val="0.99422021104362601"/>
        </c:manualLayout>
      </c:layout>
      <c:bar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orders intake</c:v>
                </c:pt>
              </c:strCache>
            </c:strRef>
          </c:tx>
          <c:spPr>
            <a:solidFill>
              <a:srgbClr val="1DA789"/>
            </a:solidFill>
          </c:spPr>
          <c:dLbls>
            <c:numFmt formatCode="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>
                    <a:solidFill>
                      <a:srgbClr val="6D6E71"/>
                    </a:solidFill>
                  </a:defRPr>
                </a:pPr>
                <a:endParaRPr lang="it-IT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Sheet1!$B$1:$F$1</c:f>
              <c:strCache>
                <c:ptCount val="5"/>
                <c:pt idx="0">
                  <c:v>IQ 2017</c:v>
                </c:pt>
                <c:pt idx="1">
                  <c:v>IIQ 2017</c:v>
                </c:pt>
                <c:pt idx="2">
                  <c:v>IIIQ 2017</c:v>
                </c:pt>
                <c:pt idx="3">
                  <c:v>IVQ 2017</c:v>
                </c:pt>
                <c:pt idx="4">
                  <c:v>IQ 2018</c:v>
                </c:pt>
              </c:strCache>
            </c:strRef>
          </c:cat>
          <c:val>
            <c:numRef>
              <c:f>Sheet1!$B$2:$F$2</c:f>
              <c:numCache>
                <c:formatCode>General</c:formatCode>
                <c:ptCount val="5"/>
                <c:pt idx="0">
                  <c:v>138.69999999999999</c:v>
                </c:pt>
                <c:pt idx="1">
                  <c:v>168.3</c:v>
                </c:pt>
                <c:pt idx="2">
                  <c:v>127.1</c:v>
                </c:pt>
                <c:pt idx="3">
                  <c:v>162.69999999999999</c:v>
                </c:pt>
                <c:pt idx="4">
                  <c:v>153.30000000000001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backlog</c:v>
                </c:pt>
              </c:strCache>
            </c:strRef>
          </c:tx>
          <c:spPr>
            <a:solidFill>
              <a:schemeClr val="tx2">
                <a:lumMod val="40000"/>
                <a:lumOff val="60000"/>
              </a:schemeClr>
            </a:solidFill>
          </c:spPr>
          <c:dLbls>
            <c:dLbl>
              <c:idx val="4"/>
              <c:layout>
                <c:manualLayout>
                  <c:x val="1.1698664509936502E-2"/>
                  <c:y val="0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4.6794658039748102E-3"/>
                  <c:y val="3.3801011581771961E-3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7.0191987059622192E-3"/>
                  <c:y val="3.3801011581772538E-3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numFmt formatCode="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>
                    <a:solidFill>
                      <a:srgbClr val="6D6E71"/>
                    </a:solidFill>
                  </a:defRPr>
                </a:pPr>
                <a:endParaRPr lang="it-IT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Sheet1!$B$1:$F$1</c:f>
              <c:strCache>
                <c:ptCount val="5"/>
                <c:pt idx="0">
                  <c:v>IQ 2017</c:v>
                </c:pt>
                <c:pt idx="1">
                  <c:v>IIQ 2017</c:v>
                </c:pt>
                <c:pt idx="2">
                  <c:v>IIIQ 2017</c:v>
                </c:pt>
                <c:pt idx="3">
                  <c:v>IVQ 2017</c:v>
                </c:pt>
                <c:pt idx="4">
                  <c:v>IQ 2018</c:v>
                </c:pt>
              </c:strCache>
            </c:strRef>
          </c:cat>
          <c:val>
            <c:numRef>
              <c:f>Sheet1!$B$3:$F$3</c:f>
              <c:numCache>
                <c:formatCode>General</c:formatCode>
                <c:ptCount val="5"/>
                <c:pt idx="0">
                  <c:v>188.4</c:v>
                </c:pt>
                <c:pt idx="1">
                  <c:v>212.9</c:v>
                </c:pt>
                <c:pt idx="2">
                  <c:v>216.9</c:v>
                </c:pt>
                <c:pt idx="3">
                  <c:v>215</c:v>
                </c:pt>
                <c:pt idx="4">
                  <c:v>234</c:v>
                </c:pt>
              </c:numCache>
            </c:numRef>
          </c:val>
        </c:ser>
        <c:gapWidth val="6"/>
        <c:axId val="322086016"/>
        <c:axId val="322087552"/>
      </c:barChart>
      <c:catAx>
        <c:axId val="322086016"/>
        <c:scaling>
          <c:orientation val="minMax"/>
        </c:scaling>
        <c:delete val="1"/>
        <c:axPos val="b"/>
        <c:numFmt formatCode="General" sourceLinked="1"/>
        <c:majorTickMark val="none"/>
        <c:tickLblPos val="none"/>
        <c:crossAx val="322087552"/>
        <c:crosses val="autoZero"/>
        <c:auto val="1"/>
        <c:lblAlgn val="ctr"/>
        <c:lblOffset val="100"/>
      </c:catAx>
      <c:valAx>
        <c:axId val="322087552"/>
        <c:scaling>
          <c:orientation val="minMax"/>
        </c:scaling>
        <c:delete val="1"/>
        <c:axPos val="l"/>
        <c:numFmt formatCode="General" sourceLinked="1"/>
        <c:majorTickMark val="none"/>
        <c:tickLblPos val="none"/>
        <c:crossAx val="322086016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400">
          <a:latin typeface="Roboto Light" panose="02000000000000000000" pitchFamily="2" charset="0"/>
          <a:ea typeface="Roboto Light" panose="02000000000000000000" pitchFamily="2" charset="0"/>
        </a:defRPr>
      </a:pPr>
      <a:endParaRPr lang="it-IT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it-IT"/>
  <c:chart>
    <c:autoTitleDeleted val="1"/>
    <c:plotArea>
      <c:layout>
        <c:manualLayout>
          <c:layoutTarget val="inner"/>
          <c:xMode val="edge"/>
          <c:yMode val="edge"/>
          <c:x val="3.4813116269995614E-2"/>
          <c:y val="1.8899245974382493E-2"/>
          <c:w val="0.96397468929541563"/>
          <c:h val="0.96379311164062265"/>
        </c:manualLayout>
      </c:layout>
      <c:barChart>
        <c:barDir val="col"/>
        <c:grouping val="clustered"/>
        <c:ser>
          <c:idx val="1"/>
          <c:order val="0"/>
          <c:tx>
            <c:strRef>
              <c:f>Sheet1!$A$2</c:f>
              <c:strCache>
                <c:ptCount val="1"/>
                <c:pt idx="0">
                  <c:v>indebitamento netto</c:v>
                </c:pt>
              </c:strCache>
            </c:strRef>
          </c:tx>
          <c:spPr>
            <a:solidFill>
              <a:srgbClr val="1DA789"/>
            </a:solidFill>
            <a:ln w="17831">
              <a:noFill/>
            </a:ln>
            <a:effectLst/>
          </c:spPr>
          <c:dPt>
            <c:idx val="7"/>
            <c:spPr>
              <a:solidFill>
                <a:schemeClr val="bg1">
                  <a:lumMod val="65000"/>
                </a:schemeClr>
              </a:solidFill>
              <a:ln w="17831">
                <a:noFill/>
              </a:ln>
              <a:effectLst/>
            </c:spPr>
          </c:dPt>
          <c:dPt>
            <c:idx val="8"/>
            <c:spPr>
              <a:solidFill>
                <a:schemeClr val="bg1">
                  <a:lumMod val="65000"/>
                </a:schemeClr>
              </a:solidFill>
              <a:ln w="17831">
                <a:noFill/>
              </a:ln>
              <a:effectLst/>
            </c:spPr>
          </c:dPt>
          <c:dPt>
            <c:idx val="9"/>
            <c:spPr>
              <a:solidFill>
                <a:srgbClr val="BDBBBB"/>
              </a:solidFill>
              <a:ln w="17831">
                <a:noFill/>
              </a:ln>
              <a:effectLst/>
            </c:spPr>
          </c:dPt>
          <c:dLbls>
            <c:dLbl>
              <c:idx val="6"/>
              <c:layout>
                <c:manualLayout>
                  <c:x val="1.4933795661697402E-3"/>
                  <c:y val="4.2918690985943361E-3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0"/>
                  <c:y val="9.065934065934126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200">
                      <a:solidFill>
                        <a:schemeClr val="bg1"/>
                      </a:solidFill>
                    </a:defRPr>
                  </a:pPr>
                  <a:endParaRPr lang="it-IT"/>
                </a:p>
              </c:txPr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1.6898038962620161E-3"/>
                  <c:y val="8.489805429225802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200">
                      <a:solidFill>
                        <a:schemeClr val="bg1"/>
                      </a:solidFill>
                    </a:defRPr>
                  </a:pPr>
                  <a:endParaRPr lang="it-IT"/>
                </a:p>
              </c:txPr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-5.0694116887858983E-3"/>
                  <c:y val="9.5326425542961626E-2"/>
                </c:manualLayout>
              </c:layout>
              <c:numFmt formatCode="0.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200">
                      <a:solidFill>
                        <a:schemeClr val="bg1"/>
                      </a:solidFill>
                    </a:defRPr>
                  </a:pPr>
                  <a:endParaRPr lang="it-IT"/>
                </a:p>
              </c:txPr>
              <c:dLblPos val="outEnd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>
                    <a:solidFill>
                      <a:srgbClr val="6D6E71"/>
                    </a:solidFill>
                  </a:defRPr>
                </a:pPr>
                <a:endParaRPr lang="it-IT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Sheet1!$B$1:$K$1</c:f>
              <c:strCache>
                <c:ptCount val="10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2016e</c:v>
                </c:pt>
                <c:pt idx="6">
                  <c:v>2017</c:v>
                </c:pt>
                <c:pt idx="7">
                  <c:v>2018e</c:v>
                </c:pt>
                <c:pt idx="8">
                  <c:v>2019e</c:v>
                </c:pt>
                <c:pt idx="9">
                  <c:v>2020e</c:v>
                </c:pt>
              </c:strCache>
            </c:strRef>
          </c:cat>
          <c:val>
            <c:numRef>
              <c:f>Sheet1!$B$2:$K$2</c:f>
              <c:numCache>
                <c:formatCode>0.0</c:formatCode>
                <c:ptCount val="10"/>
                <c:pt idx="0">
                  <c:v>-50.379063356483456</c:v>
                </c:pt>
                <c:pt idx="1">
                  <c:v>-56.172937563096546</c:v>
                </c:pt>
                <c:pt idx="2">
                  <c:v>-23.931937563096618</c:v>
                </c:pt>
                <c:pt idx="3">
                  <c:v>-11.266999999999994</c:v>
                </c:pt>
                <c:pt idx="4">
                  <c:v>8.9999999999790421E-3</c:v>
                </c:pt>
                <c:pt idx="5">
                  <c:v>4</c:v>
                </c:pt>
                <c:pt idx="6">
                  <c:v>30.401799999999913</c:v>
                </c:pt>
                <c:pt idx="7">
                  <c:v>52.327416319999983</c:v>
                </c:pt>
                <c:pt idx="8">
                  <c:v>76.695845687310822</c:v>
                </c:pt>
                <c:pt idx="9" formatCode="General">
                  <c:v>104.71200629373691</c:v>
                </c:pt>
              </c:numCache>
            </c:numRef>
          </c:val>
        </c:ser>
        <c:dLbls>
          <c:showVal val="1"/>
        </c:dLbls>
        <c:gapWidth val="20"/>
        <c:axId val="322024960"/>
        <c:axId val="322026496"/>
      </c:barChart>
      <c:catAx>
        <c:axId val="322024960"/>
        <c:scaling>
          <c:orientation val="minMax"/>
        </c:scaling>
        <c:delete val="1"/>
        <c:axPos val="b"/>
        <c:numFmt formatCode="General" sourceLinked="1"/>
        <c:majorTickMark val="cross"/>
        <c:tickLblPos val="none"/>
        <c:crossAx val="322026496"/>
        <c:crosses val="autoZero"/>
        <c:lblAlgn val="ctr"/>
        <c:lblOffset val="100"/>
        <c:tickLblSkip val="1"/>
        <c:tickMarkSkip val="1"/>
      </c:catAx>
      <c:valAx>
        <c:axId val="322026496"/>
        <c:scaling>
          <c:orientation val="minMax"/>
          <c:max val="107"/>
          <c:min val="-60"/>
        </c:scaling>
        <c:axPos val="l"/>
        <c:numFmt formatCode="#,##0" sourceLinked="0"/>
        <c:majorTickMark val="cross"/>
        <c:tickLblPos val="nextTo"/>
        <c:spPr>
          <a:ln w="3175">
            <a:noFill/>
            <a:prstDash val="solid"/>
          </a:ln>
        </c:spPr>
        <c:txPr>
          <a:bodyPr rot="0" vert="horz"/>
          <a:lstStyle/>
          <a:p>
            <a:pPr>
              <a:defRPr>
                <a:noFill/>
              </a:defRPr>
            </a:pPr>
            <a:endParaRPr lang="it-IT"/>
          </a:p>
        </c:txPr>
        <c:crossAx val="322024960"/>
        <c:crosses val="autoZero"/>
        <c:crossBetween val="between"/>
      </c:valAx>
    </c:plotArea>
    <c:plotVisOnly val="1"/>
    <c:dispBlanksAs val="gap"/>
  </c:chart>
  <c:spPr>
    <a:noFill/>
    <a:ln>
      <a:noFill/>
    </a:ln>
  </c:spPr>
  <c:txPr>
    <a:bodyPr/>
    <a:lstStyle/>
    <a:p>
      <a:pPr>
        <a:defRPr sz="1050" b="0" i="0" u="none" strike="noStrike" baseline="0">
          <a:solidFill>
            <a:srgbClr val="000000"/>
          </a:solidFill>
          <a:latin typeface="Roboto Light" panose="02000000000000000000" pitchFamily="2" charset="0"/>
          <a:ea typeface="Roboto Light" panose="02000000000000000000" pitchFamily="2" charset="0"/>
          <a:cs typeface="Arial"/>
        </a:defRPr>
      </a:pPr>
      <a:endParaRPr lang="it-IT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>
        <c:manualLayout>
          <c:layoutTarget val="inner"/>
          <c:xMode val="edge"/>
          <c:yMode val="edge"/>
          <c:x val="6.4659195195582789E-2"/>
          <c:y val="1.6035106080012802E-2"/>
          <c:w val="0.88866429343539965"/>
          <c:h val="0.96792978783997463"/>
        </c:manualLayout>
      </c:layout>
      <c:barChart>
        <c:barDir val="col"/>
        <c:grouping val="clustered"/>
        <c:ser>
          <c:idx val="1"/>
          <c:order val="0"/>
          <c:tx>
            <c:strRef>
              <c:f>Sheet1!$A$2</c:f>
              <c:strCache>
                <c:ptCount val="1"/>
                <c:pt idx="0">
                  <c:v>Net debt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 w="17831">
              <a:noFill/>
            </a:ln>
            <a:effectLst/>
          </c:spPr>
          <c:dPt>
            <c:idx val="0"/>
            <c:spPr>
              <a:solidFill>
                <a:schemeClr val="accent6">
                  <a:lumMod val="75000"/>
                </a:schemeClr>
              </a:solidFill>
              <a:ln w="17831">
                <a:noFill/>
              </a:ln>
              <a:effectLst/>
            </c:spPr>
          </c:dPt>
          <c:dPt>
            <c:idx val="2"/>
            <c:spPr>
              <a:solidFill>
                <a:schemeClr val="accent6">
                  <a:lumMod val="75000"/>
                </a:schemeClr>
              </a:solidFill>
              <a:ln w="17831">
                <a:noFill/>
              </a:ln>
              <a:effectLst/>
            </c:spPr>
          </c:dPt>
          <c:dPt>
            <c:idx val="4"/>
            <c:spPr>
              <a:solidFill>
                <a:schemeClr val="accent6">
                  <a:lumMod val="75000"/>
                </a:schemeClr>
              </a:solidFill>
              <a:ln w="17831">
                <a:noFill/>
              </a:ln>
              <a:effectLst/>
            </c:spPr>
          </c:dPt>
          <c:dPt>
            <c:idx val="6"/>
            <c:spPr>
              <a:solidFill>
                <a:schemeClr val="accent6">
                  <a:lumMod val="75000"/>
                </a:schemeClr>
              </a:solidFill>
              <a:ln w="17831">
                <a:noFill/>
              </a:ln>
              <a:effectLst/>
            </c:spPr>
          </c:dPt>
          <c:dPt>
            <c:idx val="8"/>
            <c:spPr>
              <a:solidFill>
                <a:schemeClr val="accent6">
                  <a:lumMod val="75000"/>
                </a:schemeClr>
              </a:solidFill>
              <a:ln w="17831">
                <a:noFill/>
              </a:ln>
              <a:effectLst/>
            </c:spPr>
          </c:dPt>
          <c:dPt>
            <c:idx val="10"/>
            <c:spPr>
              <a:solidFill>
                <a:schemeClr val="accent6">
                  <a:lumMod val="75000"/>
                </a:schemeClr>
              </a:solidFill>
              <a:ln w="17831">
                <a:noFill/>
              </a:ln>
              <a:effectLst/>
            </c:spPr>
          </c:dPt>
          <c:dPt>
            <c:idx val="12"/>
            <c:spPr>
              <a:solidFill>
                <a:schemeClr val="accent6">
                  <a:lumMod val="75000"/>
                </a:schemeClr>
              </a:solidFill>
              <a:ln w="17831">
                <a:noFill/>
              </a:ln>
              <a:effectLst/>
            </c:spPr>
          </c:dPt>
          <c:dPt>
            <c:idx val="14"/>
            <c:spPr>
              <a:solidFill>
                <a:schemeClr val="accent6">
                  <a:lumMod val="75000"/>
                </a:schemeClr>
              </a:solidFill>
              <a:ln w="17831">
                <a:noFill/>
              </a:ln>
              <a:effectLst/>
            </c:spPr>
          </c:dPt>
          <c:dPt>
            <c:idx val="16"/>
            <c:spPr>
              <a:solidFill>
                <a:schemeClr val="accent6">
                  <a:lumMod val="75000"/>
                </a:schemeClr>
              </a:solidFill>
              <a:ln w="17831">
                <a:noFill/>
              </a:ln>
              <a:effectLst/>
            </c:spPr>
          </c:dPt>
          <c:dPt>
            <c:idx val="18"/>
            <c:spPr>
              <a:solidFill>
                <a:schemeClr val="accent6">
                  <a:lumMod val="75000"/>
                </a:schemeClr>
              </a:solidFill>
              <a:ln w="17831">
                <a:noFill/>
              </a:ln>
              <a:effectLst/>
            </c:spPr>
          </c:dPt>
          <c:dLbls>
            <c:txPr>
              <a:bodyPr/>
              <a:lstStyle/>
              <a:p>
                <a:pPr>
                  <a:defRPr sz="1000"/>
                </a:pPr>
                <a:endParaRPr lang="it-IT"/>
              </a:p>
            </c:txPr>
            <c:showVal val="1"/>
          </c:dLbls>
          <c:cat>
            <c:strRef>
              <c:f>Sheet1!$B$1:$T$1</c:f>
              <c:strCache>
                <c:ptCount val="19"/>
                <c:pt idx="0">
                  <c:v>2009</c:v>
                </c:pt>
                <c:pt idx="1">
                  <c:v>FY 2009</c:v>
                </c:pt>
                <c:pt idx="2">
                  <c:v>2010</c:v>
                </c:pt>
                <c:pt idx="3">
                  <c:v>FY 2010</c:v>
                </c:pt>
                <c:pt idx="4">
                  <c:v>2011</c:v>
                </c:pt>
                <c:pt idx="5">
                  <c:v>FY 2011</c:v>
                </c:pt>
                <c:pt idx="6">
                  <c:v>2012</c:v>
                </c:pt>
                <c:pt idx="7">
                  <c:v>FY 2012</c:v>
                </c:pt>
                <c:pt idx="8">
                  <c:v>2013</c:v>
                </c:pt>
                <c:pt idx="9">
                  <c:v>FY 2014</c:v>
                </c:pt>
                <c:pt idx="10">
                  <c:v>2014</c:v>
                </c:pt>
                <c:pt idx="11">
                  <c:v>FY 2014</c:v>
                </c:pt>
                <c:pt idx="12">
                  <c:v>2015</c:v>
                </c:pt>
                <c:pt idx="13">
                  <c:v>FY 2015</c:v>
                </c:pt>
                <c:pt idx="14">
                  <c:v>IQ 2016</c:v>
                </c:pt>
                <c:pt idx="15">
                  <c:v>FY 2016</c:v>
                </c:pt>
                <c:pt idx="16">
                  <c:v>IQ 2017</c:v>
                </c:pt>
                <c:pt idx="17">
                  <c:v>FY 2017</c:v>
                </c:pt>
                <c:pt idx="18">
                  <c:v>IQ 2018</c:v>
                </c:pt>
              </c:strCache>
            </c:strRef>
          </c:cat>
          <c:val>
            <c:numRef>
              <c:f>Sheet1!$B$2:$T$2</c:f>
              <c:numCache>
                <c:formatCode>#,##0.0</c:formatCode>
                <c:ptCount val="19"/>
                <c:pt idx="0">
                  <c:v>-50.5</c:v>
                </c:pt>
                <c:pt idx="1">
                  <c:v>-32.700000000000003</c:v>
                </c:pt>
                <c:pt idx="2" formatCode="0.0">
                  <c:v>-30.7</c:v>
                </c:pt>
                <c:pt idx="3" formatCode="0.0">
                  <c:v>-18.899999999999999</c:v>
                </c:pt>
                <c:pt idx="4" formatCode="0.0">
                  <c:v>-37.200000000000003</c:v>
                </c:pt>
                <c:pt idx="5" formatCode="0.0">
                  <c:v>-50.4</c:v>
                </c:pt>
                <c:pt idx="6" formatCode="0.0">
                  <c:v>-61.9</c:v>
                </c:pt>
                <c:pt idx="7" formatCode="0.0">
                  <c:v>-56.2</c:v>
                </c:pt>
                <c:pt idx="8" formatCode="0.0">
                  <c:v>-62</c:v>
                </c:pt>
                <c:pt idx="9" formatCode="0.0">
                  <c:v>-23.9</c:v>
                </c:pt>
                <c:pt idx="10" formatCode="0.0">
                  <c:v>-33.1</c:v>
                </c:pt>
                <c:pt idx="11" formatCode="0.0">
                  <c:v>-11.2</c:v>
                </c:pt>
                <c:pt idx="12" formatCode="0.0">
                  <c:v>-12.7</c:v>
                </c:pt>
                <c:pt idx="13" formatCode="0.0">
                  <c:v>0.1</c:v>
                </c:pt>
                <c:pt idx="14" formatCode="0.0">
                  <c:v>-11.8</c:v>
                </c:pt>
                <c:pt idx="15" formatCode="0.0">
                  <c:v>4</c:v>
                </c:pt>
                <c:pt idx="16" formatCode="0.0">
                  <c:v>4.9000000000000004</c:v>
                </c:pt>
                <c:pt idx="17" formatCode="0.0">
                  <c:v>30.4</c:v>
                </c:pt>
                <c:pt idx="18" formatCode="0.0">
                  <c:v>18.899999999999999</c:v>
                </c:pt>
              </c:numCache>
            </c:numRef>
          </c:val>
        </c:ser>
        <c:dLbls>
          <c:showVal val="1"/>
        </c:dLbls>
        <c:gapWidth val="20"/>
        <c:axId val="322328832"/>
        <c:axId val="322334720"/>
      </c:barChart>
      <c:catAx>
        <c:axId val="322328832"/>
        <c:scaling>
          <c:orientation val="minMax"/>
        </c:scaling>
        <c:delete val="1"/>
        <c:axPos val="b"/>
        <c:numFmt formatCode="General" sourceLinked="1"/>
        <c:majorTickMark val="cross"/>
        <c:tickLblPos val="none"/>
        <c:crossAx val="322334720"/>
        <c:crosses val="autoZero"/>
        <c:lblAlgn val="ctr"/>
        <c:lblOffset val="100"/>
        <c:tickLblSkip val="1"/>
        <c:tickMarkSkip val="1"/>
      </c:catAx>
      <c:valAx>
        <c:axId val="322334720"/>
        <c:scaling>
          <c:orientation val="minMax"/>
        </c:scaling>
        <c:axPos val="l"/>
        <c:numFmt formatCode="0" sourceLinked="0"/>
        <c:majorTickMark val="cross"/>
        <c:tickLblPos val="nextTo"/>
        <c:spPr>
          <a:ln w="3175">
            <a:noFill/>
            <a:prstDash val="solid"/>
          </a:ln>
        </c:spPr>
        <c:txPr>
          <a:bodyPr rot="0" vert="horz"/>
          <a:lstStyle/>
          <a:p>
            <a:pPr>
              <a:defRPr>
                <a:noFill/>
              </a:defRPr>
            </a:pPr>
            <a:endParaRPr lang="it-IT"/>
          </a:p>
        </c:txPr>
        <c:crossAx val="322328832"/>
        <c:crosses val="autoZero"/>
        <c:crossBetween val="between"/>
      </c:valAx>
      <c:spPr>
        <a:noFill/>
        <a:ln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1050" b="0" i="0" u="none" strike="noStrike" baseline="0">
          <a:solidFill>
            <a:srgbClr val="000000"/>
          </a:solidFill>
          <a:latin typeface="Roboto Light" panose="02000000000000000000" pitchFamily="2" charset="0"/>
          <a:ea typeface="Roboto Light" panose="02000000000000000000" pitchFamily="2" charset="0"/>
          <a:cs typeface="Arial"/>
        </a:defRPr>
      </a:pPr>
      <a:endParaRPr lang="it-IT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it-IT"/>
  <c:chart>
    <c:autoTitleDeleted val="1"/>
    <c:plotArea>
      <c:layout>
        <c:manualLayout>
          <c:layoutTarget val="inner"/>
          <c:xMode val="edge"/>
          <c:yMode val="edge"/>
          <c:x val="0.32893924610822511"/>
          <c:y val="0.12372588087248568"/>
          <c:w val="0.30048197018227796"/>
          <c:h val="0.73894111293348419"/>
        </c:manualLayout>
      </c:layout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Turnover Machinery/Service</c:v>
                </c:pt>
              </c:strCache>
            </c:strRef>
          </c:tx>
          <c:spPr>
            <a:solidFill>
              <a:srgbClr val="23AA8D"/>
            </a:solidFill>
          </c:spPr>
          <c:dPt>
            <c:idx val="0"/>
            <c:spPr>
              <a:solidFill>
                <a:schemeClr val="accent6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spPr>
              <a:solidFill>
                <a:schemeClr val="bg2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spPr>
              <a:solidFill>
                <a:schemeClr val="bg1">
                  <a:lumMod val="6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spPr>
              <a:solidFill>
                <a:schemeClr val="bg1">
                  <a:lumMod val="8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spPr>
              <a:solidFill>
                <a:schemeClr val="accent6">
                  <a:lumMod val="40000"/>
                  <a:lumOff val="60000"/>
                </a:schemeClr>
              </a:solidFill>
            </c:spPr>
          </c:dPt>
          <c:dPt>
            <c:idx val="5"/>
            <c:spPr>
              <a:solidFill>
                <a:schemeClr val="bg1">
                  <a:lumMod val="85000"/>
                </a:schemeClr>
              </a:solidFill>
            </c:spPr>
          </c:dPt>
          <c:dLbls>
            <c:dLbl>
              <c:idx val="0"/>
              <c:spPr/>
              <c:txPr>
                <a:bodyPr/>
                <a:lstStyle/>
                <a:p>
                  <a:pPr>
                    <a:defRPr sz="1200">
                      <a:solidFill>
                        <a:schemeClr val="bg1"/>
                      </a:solidFill>
                    </a:defRPr>
                  </a:pPr>
                  <a:endParaRPr lang="it-IT"/>
                </a:p>
              </c:txPr>
            </c:dLbl>
            <c:dLbl>
              <c:idx val="1"/>
              <c:layout>
                <c:manualLayout>
                  <c:x val="9.8461608139132267E-2"/>
                  <c:y val="-7.6507498549451561E-2"/>
                </c:manualLayout>
              </c:layout>
              <c:spPr/>
              <c:txPr>
                <a:bodyPr/>
                <a:lstStyle/>
                <a:p>
                  <a:pPr>
                    <a:defRPr sz="1200">
                      <a:solidFill>
                        <a:schemeClr val="bg1"/>
                      </a:solidFill>
                    </a:defRPr>
                  </a:pPr>
                  <a:endParaRPr lang="it-IT"/>
                </a:p>
              </c:txPr>
              <c:showVal val="1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it-IT"/>
              </a:p>
            </c:txPr>
            <c:showVal val="1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Foglio1!$A$2:$A$7</c:f>
              <c:strCache>
                <c:ptCount val="6"/>
                <c:pt idx="0">
                  <c:v>Wood</c:v>
                </c:pt>
                <c:pt idx="1">
                  <c:v>Glass &amp; Stone</c:v>
                </c:pt>
                <c:pt idx="2">
                  <c:v>Mechatronics</c:v>
                </c:pt>
                <c:pt idx="3">
                  <c:v>Tooling</c:v>
                </c:pt>
                <c:pt idx="4">
                  <c:v>Components</c:v>
                </c:pt>
                <c:pt idx="5">
                  <c:v>Elisions</c:v>
                </c:pt>
              </c:strCache>
            </c:strRef>
          </c:cat>
          <c:val>
            <c:numRef>
              <c:f>Foglio1!$B$2:$B$7</c:f>
              <c:numCache>
                <c:formatCode>0.0%</c:formatCode>
                <c:ptCount val="6"/>
                <c:pt idx="0">
                  <c:v>0.70400000000000063</c:v>
                </c:pt>
                <c:pt idx="1">
                  <c:v>0.16400000000000001</c:v>
                </c:pt>
                <c:pt idx="2">
                  <c:v>0.15500000000000017</c:v>
                </c:pt>
                <c:pt idx="3">
                  <c:v>2.0000000000000011E-2</c:v>
                </c:pt>
                <c:pt idx="4">
                  <c:v>3.4000000000000002E-2</c:v>
                </c:pt>
                <c:pt idx="5">
                  <c:v>-7.6999999999999999E-2</c:v>
                </c:pt>
              </c:numCache>
            </c:numRef>
          </c:val>
        </c:ser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6.1823449063089148E-2"/>
          <c:y val="0.83310398162734456"/>
          <c:w val="0.87941765699820063"/>
          <c:h val="0.16613258401406655"/>
        </c:manualLayout>
      </c:layout>
      <c:overlay val="1"/>
      <c:spPr>
        <a:noFill/>
        <a:ln>
          <a:noFill/>
        </a:ln>
        <a:effectLst/>
      </c:spPr>
      <c:txPr>
        <a:bodyPr rot="0" vert="horz"/>
        <a:lstStyle/>
        <a:p>
          <a:pPr>
            <a:defRPr sz="1000"/>
          </a:pPr>
          <a:endParaRPr lang="it-IT"/>
        </a:p>
      </c:txPr>
    </c:legend>
    <c:plotVisOnly val="1"/>
    <c:dispBlanksAs val="zero"/>
  </c:chart>
  <c:spPr>
    <a:noFill/>
    <a:ln>
      <a:noFill/>
    </a:ln>
    <a:effectLst/>
  </c:spPr>
  <c:txPr>
    <a:bodyPr/>
    <a:lstStyle/>
    <a:p>
      <a:pPr>
        <a:defRPr>
          <a:solidFill>
            <a:schemeClr val="bg2">
              <a:lumMod val="50000"/>
            </a:schemeClr>
          </a:solidFill>
          <a:latin typeface="+mn-lt"/>
        </a:defRPr>
      </a:pPr>
      <a:endParaRPr lang="it-IT"/>
    </a:p>
  </c:txPr>
  <c:externalData r:id="rId1"/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it-IT"/>
  <c:chart>
    <c:autoTitleDeleted val="1"/>
    <c:plotArea>
      <c:layout>
        <c:manualLayout>
          <c:layoutTarget val="inner"/>
          <c:xMode val="edge"/>
          <c:yMode val="edge"/>
          <c:x val="0.29251130793636182"/>
          <c:y val="0.11795024732464"/>
          <c:w val="0.45216154602610276"/>
          <c:h val="0.58858357276554885"/>
        </c:manualLayout>
      </c:layout>
      <c:pieChart>
        <c:varyColors val="1"/>
        <c:dLbls>
          <c:showVal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76591152583376532"/>
          <c:w val="0.9984514801539891"/>
          <c:h val="0.23408847416623868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rgbClr val="6D6E71"/>
              </a:solidFill>
              <a:latin typeface="Roboto Light" panose="02000000000000000000" pitchFamily="2" charset="0"/>
              <a:ea typeface="Roboto Light" panose="02000000000000000000" pitchFamily="2" charset="0"/>
              <a:cs typeface="+mn-cs"/>
            </a:defRPr>
          </a:pPr>
          <a:endParaRPr lang="it-IT"/>
        </a:p>
      </c:txPr>
    </c:legend>
    <c:plotVisOnly val="1"/>
    <c:dispBlanksAs val="zero"/>
  </c:chart>
  <c:spPr>
    <a:noFill/>
    <a:ln>
      <a:noFill/>
    </a:ln>
    <a:effectLst/>
  </c:spPr>
  <c:txPr>
    <a:bodyPr/>
    <a:lstStyle/>
    <a:p>
      <a:pPr>
        <a:defRPr>
          <a:solidFill>
            <a:schemeClr val="tx1">
              <a:lumMod val="50000"/>
            </a:schemeClr>
          </a:solidFill>
        </a:defRPr>
      </a:pPr>
      <a:endParaRPr lang="it-IT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it-IT"/>
  <c:chart>
    <c:autoTitleDeleted val="1"/>
    <c:plotArea>
      <c:layout>
        <c:manualLayout>
          <c:layoutTarget val="inner"/>
          <c:xMode val="edge"/>
          <c:yMode val="edge"/>
          <c:x val="0.32893924610822511"/>
          <c:y val="4.0439125365551346E-2"/>
          <c:w val="0.29117865476750682"/>
          <c:h val="0.71796463257024912"/>
        </c:manualLayout>
      </c:layout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Turnover Machinery/Service</c:v>
                </c:pt>
              </c:strCache>
            </c:strRef>
          </c:tx>
          <c:spPr>
            <a:solidFill>
              <a:srgbClr val="23AA8D"/>
            </a:solidFill>
          </c:spPr>
          <c:dPt>
            <c:idx val="0"/>
            <c:spPr>
              <a:solidFill>
                <a:schemeClr val="accent6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spPr>
              <a:solidFill>
                <a:schemeClr val="bg2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spPr>
              <a:solidFill>
                <a:schemeClr val="bg1">
                  <a:lumMod val="6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spPr>
              <a:solidFill>
                <a:schemeClr val="bg1">
                  <a:lumMod val="8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spPr>
              <a:solidFill>
                <a:schemeClr val="accent6">
                  <a:lumMod val="40000"/>
                  <a:lumOff val="60000"/>
                </a:schemeClr>
              </a:solidFill>
            </c:spPr>
          </c:dPt>
          <c:dLbls>
            <c:dLbl>
              <c:idx val="0"/>
              <c:numFmt formatCode="0.0%" sourceLinked="0"/>
              <c:spPr/>
              <c:txPr>
                <a:bodyPr/>
                <a:lstStyle/>
                <a:p>
                  <a:pPr>
                    <a:defRPr sz="1200">
                      <a:solidFill>
                        <a:schemeClr val="bg1"/>
                      </a:solidFill>
                    </a:defRPr>
                  </a:pPr>
                  <a:endParaRPr lang="it-IT"/>
                </a:p>
              </c:txPr>
            </c:dLbl>
            <c:dLbl>
              <c:idx val="1"/>
              <c:numFmt formatCode="0.0%" sourceLinked="0"/>
              <c:spPr/>
              <c:txPr>
                <a:bodyPr/>
                <a:lstStyle/>
                <a:p>
                  <a:pPr>
                    <a:defRPr sz="1200">
                      <a:solidFill>
                        <a:schemeClr val="bg1"/>
                      </a:solidFill>
                    </a:defRPr>
                  </a:pPr>
                  <a:endParaRPr lang="it-IT"/>
                </a:p>
              </c:txPr>
            </c:dLbl>
            <c:dLbl>
              <c:idx val="2"/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200">
                      <a:solidFill>
                        <a:schemeClr val="bg2">
                          <a:lumMod val="25000"/>
                        </a:schemeClr>
                      </a:solidFill>
                    </a:defRPr>
                  </a:pPr>
                  <a:endParaRPr lang="it-IT"/>
                </a:p>
              </c:txPr>
            </c:dLbl>
            <c:dLbl>
              <c:idx val="3"/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200">
                      <a:solidFill>
                        <a:schemeClr val="bg2">
                          <a:lumMod val="50000"/>
                        </a:schemeClr>
                      </a:solidFill>
                    </a:defRPr>
                  </a:pPr>
                  <a:endParaRPr lang="it-IT"/>
                </a:p>
              </c:txPr>
            </c:dLbl>
            <c:dLbl>
              <c:idx val="4"/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200">
                      <a:solidFill>
                        <a:schemeClr val="bg2">
                          <a:lumMod val="50000"/>
                        </a:schemeClr>
                      </a:solidFill>
                    </a:defRPr>
                  </a:pPr>
                  <a:endParaRPr lang="it-IT"/>
                </a:p>
              </c:txPr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solidFill>
                      <a:schemeClr val="bg2">
                        <a:lumMod val="50000"/>
                      </a:schemeClr>
                    </a:solidFill>
                  </a:defRPr>
                </a:pPr>
                <a:endParaRPr lang="it-IT"/>
              </a:p>
            </c:txPr>
            <c:showVal val="1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Foglio1!$A$2:$A$6</c:f>
              <c:strCache>
                <c:ptCount val="5"/>
                <c:pt idx="0">
                  <c:v>Western Europe (Italy included)</c:v>
                </c:pt>
                <c:pt idx="1">
                  <c:v>Eastern Europe</c:v>
                </c:pt>
                <c:pt idx="2">
                  <c:v>North America</c:v>
                </c:pt>
                <c:pt idx="3">
                  <c:v>Asia </c:v>
                </c:pt>
                <c:pt idx="4">
                  <c:v>Rest of the World</c:v>
                </c:pt>
              </c:strCache>
            </c:strRef>
          </c:cat>
          <c:val>
            <c:numRef>
              <c:f>Foglio1!$B$2:$B$6</c:f>
              <c:numCache>
                <c:formatCode>0%</c:formatCode>
                <c:ptCount val="5"/>
                <c:pt idx="0">
                  <c:v>0.41500000000000031</c:v>
                </c:pt>
                <c:pt idx="1">
                  <c:v>0.14800000000000016</c:v>
                </c:pt>
                <c:pt idx="2">
                  <c:v>0.16700000000000001</c:v>
                </c:pt>
                <c:pt idx="3">
                  <c:v>0.20500000000000004</c:v>
                </c:pt>
                <c:pt idx="4">
                  <c:v>6.4000000000000085E-2</c:v>
                </c:pt>
              </c:numCache>
            </c:numRef>
          </c:val>
        </c:ser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3.1076853574487882E-2"/>
          <c:y val="0.75022449525457224"/>
          <c:w val="0.96405925075436461"/>
          <c:h val="0.17518296424104163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b" anchorCtr="1"/>
        <a:lstStyle/>
        <a:p>
          <a:pPr>
            <a:defRPr sz="1000" b="0" i="0" u="none" strike="noStrike" kern="1200" baseline="0">
              <a:solidFill>
                <a:srgbClr val="6D6E71"/>
              </a:solidFill>
              <a:latin typeface="Roboto Light" panose="02000000000000000000" pitchFamily="2" charset="0"/>
              <a:ea typeface="Roboto Light" panose="02000000000000000000" pitchFamily="2" charset="0"/>
              <a:cs typeface="+mn-cs"/>
            </a:defRPr>
          </a:pPr>
          <a:endParaRPr lang="it-IT"/>
        </a:p>
      </c:txPr>
    </c:legend>
    <c:plotVisOnly val="1"/>
    <c:dispBlanksAs val="zero"/>
  </c:chart>
  <c:spPr>
    <a:noFill/>
    <a:ln>
      <a:noFill/>
    </a:ln>
    <a:effectLst/>
  </c:spPr>
  <c:txPr>
    <a:bodyPr/>
    <a:lstStyle/>
    <a:p>
      <a:pPr>
        <a:defRPr>
          <a:solidFill>
            <a:schemeClr val="tx1">
              <a:lumMod val="50000"/>
            </a:schemeClr>
          </a:solidFill>
          <a:latin typeface="+mn-lt"/>
        </a:defRPr>
      </a:pPr>
      <a:endParaRPr lang="it-IT"/>
    </a:p>
  </c:txPr>
  <c:externalData r:id="rId1"/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it-IT"/>
  <c:chart>
    <c:autoTitleDeleted val="1"/>
    <c:plotArea>
      <c:layout>
        <c:manualLayout>
          <c:layoutTarget val="inner"/>
          <c:xMode val="edge"/>
          <c:yMode val="edge"/>
          <c:x val="0.29251130793636182"/>
          <c:y val="0.11795024732464"/>
          <c:w val="0.45216154602610265"/>
          <c:h val="0.5885835727655484"/>
        </c:manualLayout>
      </c:layout>
      <c:pieChart>
        <c:varyColors val="1"/>
        <c:dLbls>
          <c:showVal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76591152583376532"/>
          <c:w val="0.9984514801539891"/>
          <c:h val="0.23408847416623876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rgbClr val="6D6E71"/>
              </a:solidFill>
              <a:latin typeface="Roboto Light" panose="02000000000000000000" pitchFamily="2" charset="0"/>
              <a:ea typeface="Roboto Light" panose="02000000000000000000" pitchFamily="2" charset="0"/>
              <a:cs typeface="+mn-cs"/>
            </a:defRPr>
          </a:pPr>
          <a:endParaRPr lang="it-IT"/>
        </a:p>
      </c:txPr>
    </c:legend>
    <c:plotVisOnly val="1"/>
    <c:dispBlanksAs val="zero"/>
  </c:chart>
  <c:spPr>
    <a:noFill/>
    <a:ln>
      <a:noFill/>
    </a:ln>
    <a:effectLst/>
  </c:spPr>
  <c:txPr>
    <a:bodyPr/>
    <a:lstStyle/>
    <a:p>
      <a:pPr>
        <a:defRPr>
          <a:solidFill>
            <a:schemeClr val="tx1">
              <a:lumMod val="50000"/>
            </a:schemeClr>
          </a:solidFill>
        </a:defRPr>
      </a:pPr>
      <a:endParaRPr lang="it-IT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it-IT"/>
  <c:chart>
    <c:autoTitleDeleted val="1"/>
    <c:plotArea>
      <c:layout>
        <c:manualLayout>
          <c:layoutTarget val="inner"/>
          <c:xMode val="edge"/>
          <c:yMode val="edge"/>
          <c:x val="0.32567943300777935"/>
          <c:y val="9.8337754164583048E-3"/>
          <c:w val="0.31105023257316944"/>
          <c:h val="0.77690512583924387"/>
        </c:manualLayout>
      </c:layout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Turnover Machinery/Service</c:v>
                </c:pt>
              </c:strCache>
            </c:strRef>
          </c:tx>
          <c:spPr>
            <a:solidFill>
              <a:srgbClr val="23AA8D"/>
            </a:solidFill>
          </c:spPr>
          <c:dPt>
            <c:idx val="0"/>
            <c:spPr>
              <a:solidFill>
                <a:schemeClr val="accent6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spPr>
              <a:solidFill>
                <a:schemeClr val="bg2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spPr>
              <a:solidFill>
                <a:schemeClr val="bg1">
                  <a:lumMod val="6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spPr>
              <a:solidFill>
                <a:schemeClr val="bg1">
                  <a:lumMod val="8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spPr>
              <a:solidFill>
                <a:schemeClr val="accent6">
                  <a:lumMod val="40000"/>
                  <a:lumOff val="60000"/>
                </a:schemeClr>
              </a:solidFill>
            </c:spPr>
          </c:dPt>
          <c:dPt>
            <c:idx val="5"/>
            <c:spPr>
              <a:solidFill>
                <a:schemeClr val="bg1">
                  <a:lumMod val="85000"/>
                </a:schemeClr>
              </a:solidFill>
            </c:spPr>
          </c:dPt>
          <c:dLbls>
            <c:dLbl>
              <c:idx val="0"/>
              <c:spPr/>
              <c:txPr>
                <a:bodyPr/>
                <a:lstStyle/>
                <a:p>
                  <a:pPr>
                    <a:defRPr sz="1200">
                      <a:solidFill>
                        <a:schemeClr val="bg1"/>
                      </a:solidFill>
                    </a:defRPr>
                  </a:pPr>
                  <a:endParaRPr lang="it-IT"/>
                </a:p>
              </c:txPr>
            </c:dLbl>
            <c:dLbl>
              <c:idx val="1"/>
              <c:layout>
                <c:manualLayout>
                  <c:x val="0.10177653191027235"/>
                  <c:y val="-9.2244847504101751E-2"/>
                </c:manualLayout>
              </c:layout>
              <c:spPr>
                <a:noFill/>
                <a:ln>
                  <a:noFill/>
                </a:ln>
              </c:spPr>
              <c:txPr>
                <a:bodyPr/>
                <a:lstStyle/>
                <a:p>
                  <a:pPr>
                    <a:defRPr sz="1200">
                      <a:solidFill>
                        <a:schemeClr val="bg1"/>
                      </a:solidFill>
                    </a:defRPr>
                  </a:pPr>
                  <a:endParaRPr lang="it-IT"/>
                </a:p>
              </c:txPr>
              <c:showVal val="1"/>
            </c:dLbl>
            <c:dLbl>
              <c:idx val="3"/>
              <c:layout>
                <c:manualLayout>
                  <c:x val="-8.8108722602217207E-2"/>
                  <c:y val="3.896917446246851E-2"/>
                </c:manualLayout>
              </c:layout>
              <c:showVal val="1"/>
            </c:dLbl>
            <c:dLbl>
              <c:idx val="4"/>
              <c:layout>
                <c:manualLayout>
                  <c:x val="-3.5852546514061299E-2"/>
                  <c:y val="5.9952576096105534E-3"/>
                </c:manualLayout>
              </c:layout>
              <c:showVal val="1"/>
            </c:dLbl>
            <c:dLbl>
              <c:idx val="5"/>
              <c:layout>
                <c:manualLayout>
                  <c:x val="0.23188571368669045"/>
                  <c:y val="1.1990515219221193E-2"/>
                </c:manualLayout>
              </c:layout>
              <c:showVal val="1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chemeClr val="bg2">
                        <a:lumMod val="50000"/>
                      </a:schemeClr>
                    </a:solidFill>
                  </a:defRPr>
                </a:pPr>
                <a:endParaRPr lang="it-IT"/>
              </a:p>
            </c:txPr>
            <c:showVal val="1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Foglio1!$A$2:$A$7</c:f>
              <c:strCache>
                <c:ptCount val="6"/>
                <c:pt idx="0">
                  <c:v>Wood</c:v>
                </c:pt>
                <c:pt idx="1">
                  <c:v>Glass &amp; Stone</c:v>
                </c:pt>
                <c:pt idx="2">
                  <c:v>Mechatronics</c:v>
                </c:pt>
                <c:pt idx="3">
                  <c:v>Tooling</c:v>
                </c:pt>
                <c:pt idx="4">
                  <c:v>Components</c:v>
                </c:pt>
                <c:pt idx="5">
                  <c:v>Elisions</c:v>
                </c:pt>
              </c:strCache>
            </c:strRef>
          </c:cat>
          <c:val>
            <c:numRef>
              <c:f>Foglio1!$B$2:$B$7</c:f>
              <c:numCache>
                <c:formatCode>0.0%</c:formatCode>
                <c:ptCount val="6"/>
                <c:pt idx="0">
                  <c:v>0.70900000000000063</c:v>
                </c:pt>
                <c:pt idx="1">
                  <c:v>0.15700000000000044</c:v>
                </c:pt>
                <c:pt idx="2">
                  <c:v>0.14300000000000004</c:v>
                </c:pt>
                <c:pt idx="3">
                  <c:v>1.9000000000000055E-2</c:v>
                </c:pt>
                <c:pt idx="4">
                  <c:v>3.1000000000000052E-2</c:v>
                </c:pt>
                <c:pt idx="5">
                  <c:v>-5.8000000000000003E-2</c:v>
                </c:pt>
              </c:numCache>
            </c:numRef>
          </c:val>
        </c:ser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6.1823431893931718E-2"/>
          <c:y val="0.83386758630585245"/>
          <c:w val="0.86350787822179365"/>
          <c:h val="0.16613258401406653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b" anchorCtr="1"/>
        <a:lstStyle/>
        <a:p>
          <a:pPr>
            <a:defRPr sz="1000" b="0" i="0" u="none" strike="noStrike" kern="1200" baseline="0">
              <a:solidFill>
                <a:srgbClr val="6D6E71"/>
              </a:solidFill>
              <a:latin typeface="Roboto Light" panose="02000000000000000000" pitchFamily="2" charset="0"/>
              <a:ea typeface="Roboto Light" panose="02000000000000000000" pitchFamily="2" charset="0"/>
              <a:cs typeface="+mn-cs"/>
            </a:defRPr>
          </a:pPr>
          <a:endParaRPr lang="it-IT"/>
        </a:p>
      </c:txPr>
    </c:legend>
    <c:plotVisOnly val="1"/>
    <c:dispBlanksAs val="zero"/>
  </c:chart>
  <c:spPr>
    <a:noFill/>
    <a:ln>
      <a:noFill/>
    </a:ln>
    <a:effectLst/>
  </c:spPr>
  <c:txPr>
    <a:bodyPr/>
    <a:lstStyle/>
    <a:p>
      <a:pPr>
        <a:defRPr>
          <a:solidFill>
            <a:schemeClr val="tx1">
              <a:lumMod val="50000"/>
            </a:schemeClr>
          </a:solidFill>
          <a:latin typeface="+mn-lt"/>
        </a:defRPr>
      </a:pPr>
      <a:endParaRPr lang="it-IT"/>
    </a:p>
  </c:txPr>
  <c:externalData r:id="rId1"/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8BFC1F4-8A91-4F4A-9424-7D8E9520C28C}" type="doc">
      <dgm:prSet loTypeId="urn:microsoft.com/office/officeart/2005/8/layout/arrow2" loCatId="process" qsTypeId="urn:microsoft.com/office/officeart/2005/8/quickstyle/3d4" qsCatId="3D" csTypeId="urn:microsoft.com/office/officeart/2005/8/colors/colorful3" csCatId="colorful" phldr="1"/>
      <dgm:spPr/>
      <dgm:t>
        <a:bodyPr/>
        <a:lstStyle/>
        <a:p>
          <a:endParaRPr lang="it-IT"/>
        </a:p>
      </dgm:t>
    </dgm:pt>
    <dgm:pt modelId="{5C427C5C-8426-4F59-8FE8-1A1BBEB5D412}">
      <dgm:prSet phldrT="[Testo]" custT="1"/>
      <dgm:spPr/>
      <dgm:t>
        <a:bodyPr/>
        <a:lstStyle/>
        <a:p>
          <a:pPr algn="ctr"/>
          <a:r>
            <a:rPr lang="it-IT" sz="1400" dirty="0" smtClean="0"/>
            <a:t>positive net </a:t>
          </a:r>
          <a:r>
            <a:rPr lang="it-IT" sz="1400" dirty="0" err="1" smtClean="0"/>
            <a:t>financial</a:t>
          </a:r>
          <a:r>
            <a:rPr lang="it-IT" sz="1400" dirty="0" smtClean="0"/>
            <a:t> position</a:t>
          </a:r>
          <a:endParaRPr lang="it-IT" sz="1400" dirty="0"/>
        </a:p>
      </dgm:t>
    </dgm:pt>
    <dgm:pt modelId="{ADF1B6D3-B12A-4B4D-B6D8-4945D82EF80D}" type="parTrans" cxnId="{FE3B378F-E47D-4B7A-B508-4481D5F24ED0}">
      <dgm:prSet/>
      <dgm:spPr/>
      <dgm:t>
        <a:bodyPr/>
        <a:lstStyle/>
        <a:p>
          <a:endParaRPr lang="it-IT"/>
        </a:p>
      </dgm:t>
    </dgm:pt>
    <dgm:pt modelId="{AF4FB3F8-C7AB-4135-A664-EFF99C735C57}" type="sibTrans" cxnId="{FE3B378F-E47D-4B7A-B508-4481D5F24ED0}">
      <dgm:prSet/>
      <dgm:spPr/>
      <dgm:t>
        <a:bodyPr/>
        <a:lstStyle/>
        <a:p>
          <a:endParaRPr lang="it-IT"/>
        </a:p>
      </dgm:t>
    </dgm:pt>
    <dgm:pt modelId="{BC5DBC5E-DCDE-4AA5-A4C3-A5A0D8DE1325}">
      <dgm:prSet phldrT="[Testo]" custT="1"/>
      <dgm:spPr/>
      <dgm:t>
        <a:bodyPr/>
        <a:lstStyle/>
        <a:p>
          <a:pPr algn="ctr"/>
          <a:r>
            <a:rPr lang="it-IT" sz="1400" dirty="0" smtClean="0"/>
            <a:t>more positive net </a:t>
          </a:r>
          <a:r>
            <a:rPr lang="it-IT" sz="1400" dirty="0" err="1" smtClean="0"/>
            <a:t>financial</a:t>
          </a:r>
          <a:r>
            <a:rPr lang="it-IT" sz="1400" dirty="0" smtClean="0"/>
            <a:t> position</a:t>
          </a:r>
        </a:p>
        <a:p>
          <a:pPr algn="ctr"/>
          <a:endParaRPr lang="it-IT" sz="1400" dirty="0"/>
        </a:p>
      </dgm:t>
    </dgm:pt>
    <dgm:pt modelId="{8C304F4E-33EB-4642-9354-0599945462C1}" type="parTrans" cxnId="{37F83D0C-8780-4E57-917A-4E1F178CDD66}">
      <dgm:prSet/>
      <dgm:spPr/>
      <dgm:t>
        <a:bodyPr/>
        <a:lstStyle/>
        <a:p>
          <a:endParaRPr lang="it-IT"/>
        </a:p>
      </dgm:t>
    </dgm:pt>
    <dgm:pt modelId="{96B44EC4-9B64-4A95-B1F1-615D774C1D39}" type="sibTrans" cxnId="{37F83D0C-8780-4E57-917A-4E1F178CDD66}">
      <dgm:prSet/>
      <dgm:spPr/>
      <dgm:t>
        <a:bodyPr/>
        <a:lstStyle/>
        <a:p>
          <a:endParaRPr lang="it-IT"/>
        </a:p>
      </dgm:t>
    </dgm:pt>
    <dgm:pt modelId="{4CB9E1BB-E1D0-4825-A2DB-80E215B8507F}">
      <dgm:prSet phldrT="[Testo]" custT="1"/>
      <dgm:spPr/>
      <dgm:t>
        <a:bodyPr/>
        <a:lstStyle/>
        <a:p>
          <a:pPr algn="ctr"/>
          <a:r>
            <a:rPr lang="it-IT" sz="1400" dirty="0" smtClean="0"/>
            <a:t>net </a:t>
          </a:r>
          <a:r>
            <a:rPr lang="it-IT" sz="1400" dirty="0" err="1" smtClean="0"/>
            <a:t>financial</a:t>
          </a:r>
          <a:r>
            <a:rPr lang="it-IT" sz="1400" dirty="0" smtClean="0"/>
            <a:t> position</a:t>
          </a:r>
        </a:p>
        <a:p>
          <a:pPr algn="ctr"/>
          <a:r>
            <a:rPr lang="it-IT" sz="1400" dirty="0" smtClean="0"/>
            <a:t>positive </a:t>
          </a:r>
          <a:r>
            <a:rPr lang="it-IT" sz="1400" dirty="0" err="1" smtClean="0"/>
            <a:t>for</a:t>
          </a:r>
          <a:r>
            <a:rPr lang="it-IT" sz="1400" dirty="0" smtClean="0"/>
            <a:t> more </a:t>
          </a:r>
          <a:r>
            <a:rPr lang="it-IT" sz="1400" dirty="0" err="1" smtClean="0"/>
            <a:t>than</a:t>
          </a:r>
          <a:r>
            <a:rPr lang="it-IT" sz="1400" dirty="0" smtClean="0"/>
            <a:t> €104.7 </a:t>
          </a:r>
          <a:r>
            <a:rPr lang="it-IT" sz="1400" dirty="0" err="1" smtClean="0"/>
            <a:t>mln</a:t>
          </a:r>
          <a:endParaRPr lang="it-IT" sz="1400" dirty="0"/>
        </a:p>
      </dgm:t>
    </dgm:pt>
    <dgm:pt modelId="{BF907C6B-7A06-4DD8-9B0F-BB71C020B2C2}" type="parTrans" cxnId="{5BC76D1C-9AEE-4A58-927F-C8D8D879955E}">
      <dgm:prSet/>
      <dgm:spPr/>
      <dgm:t>
        <a:bodyPr/>
        <a:lstStyle/>
        <a:p>
          <a:endParaRPr lang="it-IT"/>
        </a:p>
      </dgm:t>
    </dgm:pt>
    <dgm:pt modelId="{0F8EF632-48A9-44DD-AE48-C90C3E7A851F}" type="sibTrans" cxnId="{5BC76D1C-9AEE-4A58-927F-C8D8D879955E}">
      <dgm:prSet/>
      <dgm:spPr/>
      <dgm:t>
        <a:bodyPr/>
        <a:lstStyle/>
        <a:p>
          <a:endParaRPr lang="it-IT"/>
        </a:p>
      </dgm:t>
    </dgm:pt>
    <dgm:pt modelId="{28AF40B0-F1B7-4CB0-B37F-244617573759}" type="pres">
      <dgm:prSet presAssocID="{88BFC1F4-8A91-4F4A-9424-7D8E9520C28C}" presName="arrowDiagram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7FEACFCB-71A2-4D6E-8E40-CD67EFBEEDCB}" type="pres">
      <dgm:prSet presAssocID="{88BFC1F4-8A91-4F4A-9424-7D8E9520C28C}" presName="arrow" presStyleLbl="bgShp" presStyleIdx="0" presStyleCnt="1"/>
      <dgm:spPr/>
    </dgm:pt>
    <dgm:pt modelId="{781B6DCC-4A70-409E-9DFD-A2F463237955}" type="pres">
      <dgm:prSet presAssocID="{88BFC1F4-8A91-4F4A-9424-7D8E9520C28C}" presName="arrowDiagram3" presStyleCnt="0"/>
      <dgm:spPr/>
    </dgm:pt>
    <dgm:pt modelId="{8ABC3AFB-023A-424F-9EB6-9DCFDE939BD4}" type="pres">
      <dgm:prSet presAssocID="{5C427C5C-8426-4F59-8FE8-1A1BBEB5D412}" presName="bullet3a" presStyleLbl="node1" presStyleIdx="0" presStyleCnt="3"/>
      <dgm:spPr/>
    </dgm:pt>
    <dgm:pt modelId="{2AD8A934-03AD-40FE-9D60-15E30651F880}" type="pres">
      <dgm:prSet presAssocID="{5C427C5C-8426-4F59-8FE8-1A1BBEB5D412}" presName="textBox3a" presStyleLbl="revTx" presStyleIdx="0" presStyleCnt="3" custLinFactNeighborX="-41400" custLinFactNeighborY="7410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D07701D2-1B20-41BC-86E4-9E18A1EB5C9B}" type="pres">
      <dgm:prSet presAssocID="{BC5DBC5E-DCDE-4AA5-A4C3-A5A0D8DE1325}" presName="bullet3b" presStyleLbl="node1" presStyleIdx="1" presStyleCnt="3"/>
      <dgm:spPr/>
    </dgm:pt>
    <dgm:pt modelId="{CEB490A9-3FC3-4C50-9C7A-9174385753AC}" type="pres">
      <dgm:prSet presAssocID="{BC5DBC5E-DCDE-4AA5-A4C3-A5A0D8DE1325}" presName="textBox3b" presStyleLbl="revTx" presStyleIdx="1" presStyleCnt="3" custScaleX="120530" custLinFactNeighborX="-47430" custLinFactNeighborY="6127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FD22C40B-9210-498F-91FB-F1C0D5BD8714}" type="pres">
      <dgm:prSet presAssocID="{4CB9E1BB-E1D0-4825-A2DB-80E215B8507F}" presName="bullet3c" presStyleLbl="node1" presStyleIdx="2" presStyleCnt="3"/>
      <dgm:spPr/>
    </dgm:pt>
    <dgm:pt modelId="{4E59ED20-0163-44C0-A300-4CA807D831AF}" type="pres">
      <dgm:prSet presAssocID="{4CB9E1BB-E1D0-4825-A2DB-80E215B8507F}" presName="textBox3c" presStyleLbl="revTx" presStyleIdx="2" presStyleCnt="3" custScaleX="150887" custScaleY="92326" custLinFactNeighborX="-49104" custLinFactNeighborY="2640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37F83D0C-8780-4E57-917A-4E1F178CDD66}" srcId="{88BFC1F4-8A91-4F4A-9424-7D8E9520C28C}" destId="{BC5DBC5E-DCDE-4AA5-A4C3-A5A0D8DE1325}" srcOrd="1" destOrd="0" parTransId="{8C304F4E-33EB-4642-9354-0599945462C1}" sibTransId="{96B44EC4-9B64-4A95-B1F1-615D774C1D39}"/>
    <dgm:cxn modelId="{5BC76D1C-9AEE-4A58-927F-C8D8D879955E}" srcId="{88BFC1F4-8A91-4F4A-9424-7D8E9520C28C}" destId="{4CB9E1BB-E1D0-4825-A2DB-80E215B8507F}" srcOrd="2" destOrd="0" parTransId="{BF907C6B-7A06-4DD8-9B0F-BB71C020B2C2}" sibTransId="{0F8EF632-48A9-44DD-AE48-C90C3E7A851F}"/>
    <dgm:cxn modelId="{CE37B71B-C15E-4125-AFA6-9258D531E1CD}" type="presOf" srcId="{4CB9E1BB-E1D0-4825-A2DB-80E215B8507F}" destId="{4E59ED20-0163-44C0-A300-4CA807D831AF}" srcOrd="0" destOrd="0" presId="urn:microsoft.com/office/officeart/2005/8/layout/arrow2"/>
    <dgm:cxn modelId="{0EF87B5D-608F-4D51-A56A-D2789E61E9B3}" type="presOf" srcId="{88BFC1F4-8A91-4F4A-9424-7D8E9520C28C}" destId="{28AF40B0-F1B7-4CB0-B37F-244617573759}" srcOrd="0" destOrd="0" presId="urn:microsoft.com/office/officeart/2005/8/layout/arrow2"/>
    <dgm:cxn modelId="{FE3B378F-E47D-4B7A-B508-4481D5F24ED0}" srcId="{88BFC1F4-8A91-4F4A-9424-7D8E9520C28C}" destId="{5C427C5C-8426-4F59-8FE8-1A1BBEB5D412}" srcOrd="0" destOrd="0" parTransId="{ADF1B6D3-B12A-4B4D-B6D8-4945D82EF80D}" sibTransId="{AF4FB3F8-C7AB-4135-A664-EFF99C735C57}"/>
    <dgm:cxn modelId="{3F9817D4-A2BE-4A49-BADD-4F4D37399FA2}" type="presOf" srcId="{5C427C5C-8426-4F59-8FE8-1A1BBEB5D412}" destId="{2AD8A934-03AD-40FE-9D60-15E30651F880}" srcOrd="0" destOrd="0" presId="urn:microsoft.com/office/officeart/2005/8/layout/arrow2"/>
    <dgm:cxn modelId="{D3ADC964-EDF4-44DF-9DD7-85F64F0C7FB1}" type="presOf" srcId="{BC5DBC5E-DCDE-4AA5-A4C3-A5A0D8DE1325}" destId="{CEB490A9-3FC3-4C50-9C7A-9174385753AC}" srcOrd="0" destOrd="0" presId="urn:microsoft.com/office/officeart/2005/8/layout/arrow2"/>
    <dgm:cxn modelId="{23DF2F2F-F95A-4B26-A38E-0E7353CC4280}" type="presParOf" srcId="{28AF40B0-F1B7-4CB0-B37F-244617573759}" destId="{7FEACFCB-71A2-4D6E-8E40-CD67EFBEEDCB}" srcOrd="0" destOrd="0" presId="urn:microsoft.com/office/officeart/2005/8/layout/arrow2"/>
    <dgm:cxn modelId="{96B8455D-376A-4D63-B19C-12878FE5BCE6}" type="presParOf" srcId="{28AF40B0-F1B7-4CB0-B37F-244617573759}" destId="{781B6DCC-4A70-409E-9DFD-A2F463237955}" srcOrd="1" destOrd="0" presId="urn:microsoft.com/office/officeart/2005/8/layout/arrow2"/>
    <dgm:cxn modelId="{68C26C18-E1B4-4D7D-BE6C-3266A0E326D0}" type="presParOf" srcId="{781B6DCC-4A70-409E-9DFD-A2F463237955}" destId="{8ABC3AFB-023A-424F-9EB6-9DCFDE939BD4}" srcOrd="0" destOrd="0" presId="urn:microsoft.com/office/officeart/2005/8/layout/arrow2"/>
    <dgm:cxn modelId="{FCA5A8CE-ADB8-42D4-8FB2-9CAB0E4A0D0A}" type="presParOf" srcId="{781B6DCC-4A70-409E-9DFD-A2F463237955}" destId="{2AD8A934-03AD-40FE-9D60-15E30651F880}" srcOrd="1" destOrd="0" presId="urn:microsoft.com/office/officeart/2005/8/layout/arrow2"/>
    <dgm:cxn modelId="{264D3D36-B74D-4619-ADFC-FFEF67F5EA3D}" type="presParOf" srcId="{781B6DCC-4A70-409E-9DFD-A2F463237955}" destId="{D07701D2-1B20-41BC-86E4-9E18A1EB5C9B}" srcOrd="2" destOrd="0" presId="urn:microsoft.com/office/officeart/2005/8/layout/arrow2"/>
    <dgm:cxn modelId="{05CF9E4C-375E-488B-B523-378F5836DD13}" type="presParOf" srcId="{781B6DCC-4A70-409E-9DFD-A2F463237955}" destId="{CEB490A9-3FC3-4C50-9C7A-9174385753AC}" srcOrd="3" destOrd="0" presId="urn:microsoft.com/office/officeart/2005/8/layout/arrow2"/>
    <dgm:cxn modelId="{3EEAF1BC-F7D4-47EB-BC85-E22A83A3A883}" type="presParOf" srcId="{781B6DCC-4A70-409E-9DFD-A2F463237955}" destId="{FD22C40B-9210-498F-91FB-F1C0D5BD8714}" srcOrd="4" destOrd="0" presId="urn:microsoft.com/office/officeart/2005/8/layout/arrow2"/>
    <dgm:cxn modelId="{016EF8AA-313E-491F-A7DD-A7CBFF2507FA}" type="presParOf" srcId="{781B6DCC-4A70-409E-9DFD-A2F463237955}" destId="{4E59ED20-0163-44C0-A300-4CA807D831AF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FEACFCB-71A2-4D6E-8E40-CD67EFBEEDCB}">
      <dsp:nvSpPr>
        <dsp:cNvPr id="0" name=""/>
        <dsp:cNvSpPr/>
      </dsp:nvSpPr>
      <dsp:spPr>
        <a:xfrm>
          <a:off x="0" y="169333"/>
          <a:ext cx="8127999" cy="5079999"/>
        </a:xfrm>
        <a:prstGeom prst="swooshArrow">
          <a:avLst>
            <a:gd name="adj1" fmla="val 25000"/>
            <a:gd name="adj2" fmla="val 25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127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ABC3AFB-023A-424F-9EB6-9DCFDE939BD4}">
      <dsp:nvSpPr>
        <dsp:cNvPr id="0" name=""/>
        <dsp:cNvSpPr/>
      </dsp:nvSpPr>
      <dsp:spPr>
        <a:xfrm>
          <a:off x="1032256" y="3675549"/>
          <a:ext cx="211328" cy="211328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D8A934-03AD-40FE-9D60-15E30651F880}">
      <dsp:nvSpPr>
        <dsp:cNvPr id="0" name=""/>
        <dsp:cNvSpPr/>
      </dsp:nvSpPr>
      <dsp:spPr>
        <a:xfrm>
          <a:off x="353876" y="3890001"/>
          <a:ext cx="1893823" cy="14681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1978" tIns="0" rIns="0" bIns="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kern="1200" dirty="0" smtClean="0"/>
            <a:t>positive net </a:t>
          </a:r>
          <a:r>
            <a:rPr lang="it-IT" sz="1400" kern="1200" dirty="0" err="1" smtClean="0"/>
            <a:t>financial</a:t>
          </a:r>
          <a:r>
            <a:rPr lang="it-IT" sz="1400" kern="1200" dirty="0" smtClean="0"/>
            <a:t> position</a:t>
          </a:r>
          <a:endParaRPr lang="it-IT" sz="1400" kern="1200" dirty="0"/>
        </a:p>
      </dsp:txBody>
      <dsp:txXfrm>
        <a:off x="353876" y="3890001"/>
        <a:ext cx="1893823" cy="1468119"/>
      </dsp:txXfrm>
    </dsp:sp>
    <dsp:sp modelId="{D07701D2-1B20-41BC-86E4-9E18A1EB5C9B}">
      <dsp:nvSpPr>
        <dsp:cNvPr id="0" name=""/>
        <dsp:cNvSpPr/>
      </dsp:nvSpPr>
      <dsp:spPr>
        <a:xfrm>
          <a:off x="2897632" y="2294805"/>
          <a:ext cx="382016" cy="382016"/>
        </a:xfrm>
        <a:prstGeom prst="ellipse">
          <a:avLst/>
        </a:prstGeom>
        <a:solidFill>
          <a:schemeClr val="accent3">
            <a:hueOff val="1355300"/>
            <a:satOff val="50000"/>
            <a:lumOff val="-7353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EB490A9-3FC3-4C50-9C7A-9174385753AC}">
      <dsp:nvSpPr>
        <dsp:cNvPr id="0" name=""/>
        <dsp:cNvSpPr/>
      </dsp:nvSpPr>
      <dsp:spPr>
        <a:xfrm>
          <a:off x="1963172" y="2655134"/>
          <a:ext cx="2351202" cy="27635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2422" tIns="0" rIns="0" bIns="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kern="1200" dirty="0" smtClean="0"/>
            <a:t>more positive net </a:t>
          </a:r>
          <a:r>
            <a:rPr lang="it-IT" sz="1400" kern="1200" dirty="0" err="1" smtClean="0"/>
            <a:t>financial</a:t>
          </a:r>
          <a:r>
            <a:rPr lang="it-IT" sz="1400" kern="1200" dirty="0" smtClean="0"/>
            <a:t> position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1400" kern="1200" dirty="0"/>
        </a:p>
      </dsp:txBody>
      <dsp:txXfrm>
        <a:off x="1963172" y="2655134"/>
        <a:ext cx="2351202" cy="2763519"/>
      </dsp:txXfrm>
    </dsp:sp>
    <dsp:sp modelId="{FD22C40B-9210-498F-91FB-F1C0D5BD8714}">
      <dsp:nvSpPr>
        <dsp:cNvPr id="0" name=""/>
        <dsp:cNvSpPr/>
      </dsp:nvSpPr>
      <dsp:spPr>
        <a:xfrm>
          <a:off x="5140960" y="1454573"/>
          <a:ext cx="528320" cy="528320"/>
        </a:xfrm>
        <a:prstGeom prst="ellipse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59ED20-0163-44C0-A300-4CA807D831AF}">
      <dsp:nvSpPr>
        <dsp:cNvPr id="0" name=""/>
        <dsp:cNvSpPr/>
      </dsp:nvSpPr>
      <dsp:spPr>
        <a:xfrm>
          <a:off x="3950907" y="1947410"/>
          <a:ext cx="2943382" cy="32596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946" tIns="0" rIns="0" bIns="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kern="1200" dirty="0" smtClean="0"/>
            <a:t>net </a:t>
          </a:r>
          <a:r>
            <a:rPr lang="it-IT" sz="1400" kern="1200" dirty="0" err="1" smtClean="0"/>
            <a:t>financial</a:t>
          </a:r>
          <a:r>
            <a:rPr lang="it-IT" sz="1400" kern="1200" dirty="0" smtClean="0"/>
            <a:t> position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kern="1200" dirty="0" smtClean="0"/>
            <a:t>positive </a:t>
          </a:r>
          <a:r>
            <a:rPr lang="it-IT" sz="1400" kern="1200" dirty="0" err="1" smtClean="0"/>
            <a:t>for</a:t>
          </a:r>
          <a:r>
            <a:rPr lang="it-IT" sz="1400" kern="1200" dirty="0" smtClean="0"/>
            <a:t> more </a:t>
          </a:r>
          <a:r>
            <a:rPr lang="it-IT" sz="1400" kern="1200" dirty="0" err="1" smtClean="0"/>
            <a:t>than</a:t>
          </a:r>
          <a:r>
            <a:rPr lang="it-IT" sz="1400" kern="1200" dirty="0" smtClean="0"/>
            <a:t> €104.7 </a:t>
          </a:r>
          <a:r>
            <a:rPr lang="it-IT" sz="1400" kern="1200" dirty="0" err="1" smtClean="0"/>
            <a:t>mln</a:t>
          </a:r>
          <a:endParaRPr lang="it-IT" sz="1400" kern="1200" dirty="0"/>
        </a:p>
      </dsp:txBody>
      <dsp:txXfrm>
        <a:off x="3950907" y="1947410"/>
        <a:ext cx="2943382" cy="325966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0.30473</cdr:y>
    </cdr:from>
    <cdr:to>
      <cdr:x>0.3382</cdr:x>
      <cdr:y>0.5097</cdr:y>
    </cdr:to>
    <cdr:sp macro="" textlink="">
      <cdr:nvSpPr>
        <cdr:cNvPr id="2" name="CasellaDiTesto 1"/>
        <cdr:cNvSpPr txBox="1"/>
      </cdr:nvSpPr>
      <cdr:spPr>
        <a:xfrm xmlns:a="http://schemas.openxmlformats.org/drawingml/2006/main">
          <a:off x="-32657" y="598714"/>
          <a:ext cx="1669352" cy="40271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it-IT" sz="2000" b="1" dirty="0" smtClean="0">
              <a:solidFill>
                <a:srgbClr val="C00000"/>
              </a:solidFill>
            </a:rPr>
            <a:t>IQ 2018</a:t>
          </a:r>
          <a:endParaRPr lang="it-IT" sz="2000" b="1" dirty="0">
            <a:solidFill>
              <a:srgbClr val="C00000"/>
            </a:solidFill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0.01023</cdr:x>
      <cdr:y>0.24077</cdr:y>
    </cdr:from>
    <cdr:to>
      <cdr:x>0.32737</cdr:x>
      <cdr:y>0.46805</cdr:y>
    </cdr:to>
    <cdr:sp macro="" textlink="">
      <cdr:nvSpPr>
        <cdr:cNvPr id="2" name="CasellaDiTesto 1"/>
        <cdr:cNvSpPr txBox="1"/>
      </cdr:nvSpPr>
      <cdr:spPr>
        <a:xfrm xmlns:a="http://schemas.openxmlformats.org/drawingml/2006/main">
          <a:off x="54575" y="524588"/>
          <a:ext cx="1691879" cy="49518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/>
          <a:r>
            <a:rPr lang="it-IT" sz="2000" b="1" dirty="0" smtClean="0">
              <a:solidFill>
                <a:srgbClr val="C00000"/>
              </a:solidFill>
            </a:rPr>
            <a:t>IQ 2018</a:t>
          </a:r>
          <a:endParaRPr lang="it-IT" sz="2000" b="1" dirty="0">
            <a:solidFill>
              <a:srgbClr val="C00000"/>
            </a:solidFill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</cdr:x>
      <cdr:y>0.27527</cdr:y>
    </cdr:from>
    <cdr:to>
      <cdr:x>0.3552</cdr:x>
      <cdr:y>0.52087</cdr:y>
    </cdr:to>
    <cdr:sp macro="" textlink="">
      <cdr:nvSpPr>
        <cdr:cNvPr id="2" name="CasellaDiTesto 1"/>
        <cdr:cNvSpPr txBox="1"/>
      </cdr:nvSpPr>
      <cdr:spPr>
        <a:xfrm xmlns:a="http://schemas.openxmlformats.org/drawingml/2006/main">
          <a:off x="0" y="583126"/>
          <a:ext cx="1829720" cy="52026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it-IT" sz="1600" b="1" i="1" u="sng" dirty="0" smtClean="0">
              <a:solidFill>
                <a:srgbClr val="92D050"/>
              </a:solidFill>
            </a:rPr>
            <a:t>FY 2017</a:t>
          </a:r>
          <a:endParaRPr lang="it-IT" sz="1600" b="1" i="1" u="sng" dirty="0">
            <a:solidFill>
              <a:srgbClr val="92D050"/>
            </a:solidFill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0.02687</cdr:x>
      <cdr:y>0.30859</cdr:y>
    </cdr:from>
    <cdr:to>
      <cdr:x>0.36286</cdr:x>
      <cdr:y>0.42549</cdr:y>
    </cdr:to>
    <cdr:sp macro="" textlink="">
      <cdr:nvSpPr>
        <cdr:cNvPr id="2" name="CasellaDiTesto 1"/>
        <cdr:cNvSpPr txBox="1"/>
      </cdr:nvSpPr>
      <cdr:spPr>
        <a:xfrm xmlns:a="http://schemas.openxmlformats.org/drawingml/2006/main">
          <a:off x="145180" y="618025"/>
          <a:ext cx="1815366" cy="23412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/>
          <a:r>
            <a:rPr lang="it-IT" sz="1600" b="1" i="1" u="sng" dirty="0" smtClean="0">
              <a:solidFill>
                <a:srgbClr val="92D050"/>
              </a:solidFill>
            </a:rPr>
            <a:t>FY 2017</a:t>
          </a:r>
          <a:endParaRPr lang="it-IT" sz="1600" b="1" i="1" u="sng" dirty="0">
            <a:solidFill>
              <a:srgbClr val="92D050"/>
            </a:solidFill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</cdr:x>
      <cdr:y>0.30473</cdr:y>
    </cdr:from>
    <cdr:to>
      <cdr:x>0.3382</cdr:x>
      <cdr:y>0.5097</cdr:y>
    </cdr:to>
    <cdr:sp macro="" textlink="">
      <cdr:nvSpPr>
        <cdr:cNvPr id="2" name="CasellaDiTesto 1"/>
        <cdr:cNvSpPr txBox="1"/>
      </cdr:nvSpPr>
      <cdr:spPr>
        <a:xfrm xmlns:a="http://schemas.openxmlformats.org/drawingml/2006/main">
          <a:off x="-32657" y="598714"/>
          <a:ext cx="1669352" cy="40271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it-IT" sz="2000" b="1" dirty="0" smtClean="0">
              <a:solidFill>
                <a:schemeClr val="bg2">
                  <a:lumMod val="50000"/>
                </a:schemeClr>
              </a:solidFill>
            </a:rPr>
            <a:t>IQ 2017</a:t>
          </a:r>
          <a:endParaRPr lang="it-IT" sz="2000" b="1" dirty="0">
            <a:solidFill>
              <a:schemeClr val="bg2">
                <a:lumMod val="50000"/>
              </a:schemeClr>
            </a:solidFill>
          </a:endParaRP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0.01023</cdr:x>
      <cdr:y>0.24077</cdr:y>
    </cdr:from>
    <cdr:to>
      <cdr:x>0.32737</cdr:x>
      <cdr:y>0.46805</cdr:y>
    </cdr:to>
    <cdr:sp macro="" textlink="">
      <cdr:nvSpPr>
        <cdr:cNvPr id="2" name="CasellaDiTesto 1"/>
        <cdr:cNvSpPr txBox="1"/>
      </cdr:nvSpPr>
      <cdr:spPr>
        <a:xfrm xmlns:a="http://schemas.openxmlformats.org/drawingml/2006/main">
          <a:off x="54575" y="524588"/>
          <a:ext cx="1691879" cy="49518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/>
          <a:r>
            <a:rPr lang="it-IT" sz="2000" b="1" dirty="0" smtClean="0">
              <a:solidFill>
                <a:schemeClr val="bg2">
                  <a:lumMod val="50000"/>
                </a:schemeClr>
              </a:solidFill>
            </a:rPr>
            <a:t>IQ 2017</a:t>
          </a:r>
          <a:endParaRPr lang="it-IT" sz="2000" b="1" dirty="0">
            <a:solidFill>
              <a:schemeClr val="bg2">
                <a:lumMod val="50000"/>
              </a:schemeClr>
            </a:solidFill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" y="0"/>
            <a:ext cx="3076363" cy="513508"/>
          </a:xfrm>
          <a:prstGeom prst="rect">
            <a:avLst/>
          </a:prstGeom>
        </p:spPr>
        <p:txBody>
          <a:bodyPr vert="horz" lIns="94752" tIns="47376" rIns="94752" bIns="4737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8" y="0"/>
            <a:ext cx="3076363" cy="513508"/>
          </a:xfrm>
          <a:prstGeom prst="rect">
            <a:avLst/>
          </a:prstGeom>
        </p:spPr>
        <p:txBody>
          <a:bodyPr vert="horz" lIns="94752" tIns="47376" rIns="94752" bIns="47376" rtlCol="0"/>
          <a:lstStyle>
            <a:lvl1pPr algn="r">
              <a:defRPr sz="1200"/>
            </a:lvl1pPr>
          </a:lstStyle>
          <a:p>
            <a:fld id="{0DF91F63-B8C8-499F-91AA-E1A82D9BA230}" type="datetimeFigureOut">
              <a:rPr lang="en-US" smtClean="0"/>
              <a:pPr/>
              <a:t>5/14/2018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79425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52" tIns="47376" rIns="94752" bIns="4737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1" y="4925408"/>
            <a:ext cx="5679440" cy="4029879"/>
          </a:xfrm>
          <a:prstGeom prst="rect">
            <a:avLst/>
          </a:prstGeom>
        </p:spPr>
        <p:txBody>
          <a:bodyPr vert="horz" lIns="94752" tIns="47376" rIns="94752" bIns="47376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4" y="9721111"/>
            <a:ext cx="3076363" cy="513507"/>
          </a:xfrm>
          <a:prstGeom prst="rect">
            <a:avLst/>
          </a:prstGeom>
        </p:spPr>
        <p:txBody>
          <a:bodyPr vert="horz" lIns="94752" tIns="47376" rIns="94752" bIns="4737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8" y="9721111"/>
            <a:ext cx="3076363" cy="513507"/>
          </a:xfrm>
          <a:prstGeom prst="rect">
            <a:avLst/>
          </a:prstGeom>
        </p:spPr>
        <p:txBody>
          <a:bodyPr vert="horz" lIns="94752" tIns="47376" rIns="94752" bIns="47376" rtlCol="0" anchor="b"/>
          <a:lstStyle>
            <a:lvl1pPr algn="r">
              <a:defRPr sz="1200"/>
            </a:lvl1pPr>
          </a:lstStyle>
          <a:p>
            <a:fld id="{A4054B24-C3BE-407B-A031-66498A1C7904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223585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054B24-C3BE-407B-A031-66498A1C7904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573478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054B24-C3BE-407B-A031-66498A1C7904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573478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054B24-C3BE-407B-A031-66498A1C7904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74660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054B24-C3BE-407B-A031-66498A1C7904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74660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054B24-C3BE-407B-A031-66498A1C7904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5734789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054B24-C3BE-407B-A031-66498A1C7904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505652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054B24-C3BE-407B-A031-66498A1C7904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573478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054B24-C3BE-407B-A031-66498A1C7904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74660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054B24-C3BE-407B-A031-66498A1C7904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23954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4AAF80-0086-2B49-B0C7-15FF527DD76A}" type="slidenum">
              <a:rPr lang="it-IT" smtClean="0"/>
              <a:pPr/>
              <a:t>7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42296043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054B24-C3BE-407B-A031-66498A1C7904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573478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054B24-C3BE-407B-A031-66498A1C7904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186619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054B24-C3BE-407B-A031-66498A1C7904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573478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054B24-C3BE-407B-A031-66498A1C7904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406642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5.v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6.v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7.v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8.v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jpe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2.v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3.v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4.v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rgbClr val="BAB9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9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b="9192"/>
          <a:stretch/>
        </p:blipFill>
        <p:spPr bwMode="auto">
          <a:xfrm>
            <a:off x="0" y="5876"/>
            <a:ext cx="10698163" cy="6852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 userDrawn="1"/>
        </p:nvSpPr>
        <p:spPr>
          <a:xfrm>
            <a:off x="10222173" y="0"/>
            <a:ext cx="1969827" cy="6858000"/>
          </a:xfrm>
          <a:prstGeom prst="rect">
            <a:avLst/>
          </a:prstGeom>
          <a:solidFill>
            <a:srgbClr val="FEFE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08092" y="4776788"/>
            <a:ext cx="5034507" cy="1572736"/>
          </a:xfrm>
        </p:spPr>
        <p:txBody>
          <a:bodyPr anchor="b">
            <a:normAutofit/>
          </a:bodyPr>
          <a:lstStyle>
            <a:lvl1pPr algn="l">
              <a:defRPr sz="4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9" name="Immagine 10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1176000" y="5446713"/>
            <a:ext cx="1016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Immagine 13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605463" y="4500563"/>
            <a:ext cx="30353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186201786"/>
      </p:ext>
    </p:extLst>
  </p:cSld>
  <p:clrMapOvr>
    <a:masterClrMapping/>
  </p:clrMapOvr>
  <p:transition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15C8E-8325-4EA0-8D60-197EA95E9C0B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4286495"/>
      </p:ext>
    </p:extLst>
  </p:cSld>
  <p:clrMapOvr>
    <a:masterClrMapping/>
  </p:clrMapOvr>
  <p:transition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15C8E-8325-4EA0-8D60-197EA95E9C0B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92425390"/>
      </p:ext>
    </p:extLst>
  </p:cSld>
  <p:clrMapOvr>
    <a:masterClrMapping/>
  </p:clrMapOvr>
  <p:transition>
    <p:zo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15C8E-8325-4EA0-8D60-197EA95E9C0B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94858650"/>
      </p:ext>
    </p:extLst>
  </p:cSld>
  <p:clrMapOvr>
    <a:masterClrMapping/>
  </p:clrMapOvr>
  <p:transition>
    <p:zo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15C8E-8325-4EA0-8D60-197EA95E9C0B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98775720"/>
      </p:ext>
    </p:extLst>
  </p:cSld>
  <p:clrMapOvr>
    <a:masterClrMapping/>
  </p:clrMapOvr>
  <p:transition>
    <p:zo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ggetto 8" hidden="1"/>
          <p:cNvGraphicFramePr>
            <a:graphicFrameLocks noChangeAspect="1"/>
          </p:cNvGraphicFramePr>
          <p:nvPr/>
        </p:nvGraphicFramePr>
        <p:xfrm>
          <a:off x="1587" y="1588"/>
          <a:ext cx="1587" cy="1587"/>
        </p:xfrm>
        <a:graphic>
          <a:graphicData uri="http://schemas.openxmlformats.org/presentationml/2006/ole">
            <p:oleObj spid="_x0000_s592897" name="Diapositiva think-cell" r:id="rId3" imgW="216" imgH="216" progId="TCLayout.ActiveDocument.1">
              <p:embed/>
            </p:oleObj>
          </a:graphicData>
        </a:graphic>
      </p:graphicFrame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38522" indent="-338522">
              <a:buFont typeface="Lucida Grande"/>
              <a:buChar char="–"/>
              <a:defRPr/>
            </a:lvl1pPr>
            <a:lvl2pPr marL="733465" indent="-282102">
              <a:buFont typeface="Lucida Grande"/>
              <a:buChar char="–"/>
              <a:defRPr/>
            </a:lvl2pPr>
            <a:lvl3pPr marL="1128407" indent="-225682">
              <a:buFont typeface="Lucida Grande"/>
              <a:buChar char="–"/>
              <a:defRPr/>
            </a:lvl3pPr>
            <a:lvl4pPr marL="1579771" indent="-225682">
              <a:buFont typeface="Lucida Grande"/>
              <a:buChar char="–"/>
              <a:defRPr/>
            </a:lvl4pPr>
            <a:lvl5pPr marL="2031133" indent="-225682">
              <a:buFont typeface="Lucida Grande"/>
              <a:buChar char="–"/>
              <a:defRPr/>
            </a:lvl5pPr>
          </a:lstStyle>
          <a:p>
            <a:pPr lvl="0"/>
            <a:r>
              <a:rPr lang="it-IT" dirty="0" smtClean="0"/>
              <a:t>Fare clic per modificare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it-IT" dirty="0"/>
          </a:p>
        </p:txBody>
      </p:sp>
      <p:sp>
        <p:nvSpPr>
          <p:cNvPr id="10" name="Titolo 9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27"/>
            </a:lvl1pPr>
          </a:lstStyle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  <p:sp>
        <p:nvSpPr>
          <p:cNvPr id="15" name="Segnaposto testo 14"/>
          <p:cNvSpPr>
            <a:spLocks noGrp="1"/>
          </p:cNvSpPr>
          <p:nvPr>
            <p:ph type="body" sz="quarter" idx="13"/>
          </p:nvPr>
        </p:nvSpPr>
        <p:spPr>
          <a:xfrm>
            <a:off x="1115441" y="1448196"/>
            <a:ext cx="9948441" cy="477929"/>
          </a:xfrm>
        </p:spPr>
        <p:txBody>
          <a:bodyPr/>
          <a:lstStyle>
            <a:lvl1pPr marL="0" indent="0">
              <a:buNone/>
              <a:defRPr>
                <a:latin typeface="Roboto Medium"/>
                <a:cs typeface="Roboto Medium"/>
              </a:defRPr>
            </a:lvl1pPr>
            <a:lvl2pPr marL="451363" indent="0">
              <a:buNone/>
              <a:defRPr>
                <a:latin typeface="Roboto Medium"/>
                <a:cs typeface="Roboto Medium"/>
              </a:defRPr>
            </a:lvl2pPr>
            <a:lvl3pPr marL="902726" indent="0">
              <a:buNone/>
              <a:defRPr>
                <a:latin typeface="Roboto Medium"/>
                <a:cs typeface="Roboto Medium"/>
              </a:defRPr>
            </a:lvl3pPr>
            <a:lvl4pPr marL="1354089" indent="0">
              <a:buNone/>
              <a:defRPr>
                <a:latin typeface="Roboto Medium"/>
                <a:cs typeface="Roboto Medium"/>
              </a:defRPr>
            </a:lvl4pPr>
            <a:lvl5pPr marL="1805451" indent="0">
              <a:buNone/>
              <a:defRPr>
                <a:latin typeface="Roboto Medium"/>
                <a:cs typeface="Roboto Medium"/>
              </a:defRPr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7" name="Segnaposto testo 16"/>
          <p:cNvSpPr>
            <a:spLocks noGrp="1"/>
          </p:cNvSpPr>
          <p:nvPr>
            <p:ph type="body" sz="quarter" idx="14"/>
          </p:nvPr>
        </p:nvSpPr>
        <p:spPr>
          <a:xfrm>
            <a:off x="1115442" y="356292"/>
            <a:ext cx="4998381" cy="187844"/>
          </a:xfrm>
        </p:spPr>
        <p:txBody>
          <a:bodyPr>
            <a:noAutofit/>
          </a:bodyPr>
          <a:lstStyle>
            <a:lvl1pPr marL="0" indent="0">
              <a:buNone/>
              <a:defRPr sz="907">
                <a:latin typeface="Roboto Medium"/>
                <a:cs typeface="Roboto Medium"/>
              </a:defRPr>
            </a:lvl1pPr>
            <a:lvl2pPr marL="451363" indent="0">
              <a:buNone/>
              <a:defRPr sz="907">
                <a:latin typeface="Roboto Medium"/>
                <a:cs typeface="Roboto Medium"/>
              </a:defRPr>
            </a:lvl2pPr>
            <a:lvl3pPr marL="902726" indent="0">
              <a:buNone/>
              <a:defRPr sz="907">
                <a:latin typeface="Roboto Medium"/>
                <a:cs typeface="Roboto Medium"/>
              </a:defRPr>
            </a:lvl3pPr>
            <a:lvl4pPr marL="1354089" indent="0">
              <a:buNone/>
              <a:defRPr sz="907">
                <a:latin typeface="Roboto Medium"/>
                <a:cs typeface="Roboto Medium"/>
              </a:defRPr>
            </a:lvl4pPr>
            <a:lvl5pPr marL="1805451" indent="0">
              <a:buNone/>
              <a:defRPr sz="907">
                <a:latin typeface="Roboto Medium"/>
                <a:cs typeface="Roboto Medium"/>
              </a:defRPr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data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7" name="Segnaposto piè di pagina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Segnaposto numero diapositiva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ED1FB0-A4AB-4071-952F-3E9D07241C93}" type="slidenum">
              <a:rPr lang="it-IT" altLang="en-US"/>
              <a:pPr>
                <a:defRPr/>
              </a:pPr>
              <a:t>‹N›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xmlns="" val="378956662"/>
      </p:ext>
    </p:extLst>
  </p:cSld>
  <p:clrMapOvr>
    <a:masterClrMapping/>
  </p:clrMapOvr>
  <p:transition>
    <p:zoom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olo e 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6" name="Segnaposto contenuto 2"/>
          <p:cNvSpPr>
            <a:spLocks noGrp="1"/>
          </p:cNvSpPr>
          <p:nvPr>
            <p:ph idx="1"/>
          </p:nvPr>
        </p:nvSpPr>
        <p:spPr>
          <a:xfrm>
            <a:off x="1115546" y="2719722"/>
            <a:ext cx="9948335" cy="3224532"/>
          </a:xfrm>
        </p:spPr>
        <p:txBody>
          <a:bodyPr/>
          <a:lstStyle>
            <a:lvl1pPr marL="0" indent="0" algn="l">
              <a:buFont typeface="Lucida Grande"/>
              <a:buNone/>
              <a:defRPr/>
            </a:lvl1pPr>
            <a:lvl2pPr marL="451363" indent="0" algn="l">
              <a:buFont typeface="Lucida Grande"/>
              <a:buNone/>
              <a:defRPr/>
            </a:lvl2pPr>
            <a:lvl3pPr marL="902726" indent="0" algn="l">
              <a:buFont typeface="Lucida Grande"/>
              <a:buNone/>
              <a:defRPr/>
            </a:lvl3pPr>
            <a:lvl4pPr marL="1354089" indent="0" algn="l">
              <a:buFont typeface="Lucida Grande"/>
              <a:buNone/>
              <a:defRPr/>
            </a:lvl4pPr>
            <a:lvl5pPr marL="1805451" indent="0" algn="l">
              <a:buFont typeface="Lucida Grande"/>
              <a:buNone/>
              <a:defRPr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7" name="Segnaposto testo 14"/>
          <p:cNvSpPr>
            <a:spLocks noGrp="1"/>
          </p:cNvSpPr>
          <p:nvPr>
            <p:ph type="body" sz="quarter" idx="13"/>
          </p:nvPr>
        </p:nvSpPr>
        <p:spPr>
          <a:xfrm>
            <a:off x="1115441" y="1448196"/>
            <a:ext cx="9948441" cy="477929"/>
          </a:xfrm>
        </p:spPr>
        <p:txBody>
          <a:bodyPr/>
          <a:lstStyle>
            <a:lvl1pPr marL="0" indent="0">
              <a:buNone/>
              <a:defRPr>
                <a:latin typeface="Roboto Medium"/>
                <a:cs typeface="Roboto Medium"/>
              </a:defRPr>
            </a:lvl1pPr>
            <a:lvl2pPr marL="451363" indent="0">
              <a:buNone/>
              <a:defRPr>
                <a:latin typeface="Roboto Medium"/>
                <a:cs typeface="Roboto Medium"/>
              </a:defRPr>
            </a:lvl2pPr>
            <a:lvl3pPr marL="902726" indent="0">
              <a:buNone/>
              <a:defRPr>
                <a:latin typeface="Roboto Medium"/>
                <a:cs typeface="Roboto Medium"/>
              </a:defRPr>
            </a:lvl3pPr>
            <a:lvl4pPr marL="1354089" indent="0">
              <a:buNone/>
              <a:defRPr>
                <a:latin typeface="Roboto Medium"/>
                <a:cs typeface="Roboto Medium"/>
              </a:defRPr>
            </a:lvl4pPr>
            <a:lvl5pPr marL="1805451" indent="0">
              <a:buNone/>
              <a:defRPr>
                <a:latin typeface="Roboto Medium"/>
                <a:cs typeface="Roboto Medium"/>
              </a:defRPr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8" name="Segnaposto testo 16"/>
          <p:cNvSpPr>
            <a:spLocks noGrp="1"/>
          </p:cNvSpPr>
          <p:nvPr>
            <p:ph type="body" sz="quarter" idx="14"/>
          </p:nvPr>
        </p:nvSpPr>
        <p:spPr>
          <a:xfrm>
            <a:off x="1115442" y="356292"/>
            <a:ext cx="4998381" cy="187844"/>
          </a:xfrm>
        </p:spPr>
        <p:txBody>
          <a:bodyPr>
            <a:noAutofit/>
          </a:bodyPr>
          <a:lstStyle>
            <a:lvl1pPr marL="0" indent="0">
              <a:buNone/>
              <a:defRPr sz="907">
                <a:latin typeface="Roboto Medium"/>
                <a:cs typeface="Roboto Medium"/>
              </a:defRPr>
            </a:lvl1pPr>
            <a:lvl2pPr marL="451363" indent="0">
              <a:buNone/>
              <a:defRPr sz="907">
                <a:latin typeface="Roboto Medium"/>
                <a:cs typeface="Roboto Medium"/>
              </a:defRPr>
            </a:lvl2pPr>
            <a:lvl3pPr marL="902726" indent="0">
              <a:buNone/>
              <a:defRPr sz="907">
                <a:latin typeface="Roboto Medium"/>
                <a:cs typeface="Roboto Medium"/>
              </a:defRPr>
            </a:lvl3pPr>
            <a:lvl4pPr marL="1354089" indent="0">
              <a:buNone/>
              <a:defRPr sz="907">
                <a:latin typeface="Roboto Medium"/>
                <a:cs typeface="Roboto Medium"/>
              </a:defRPr>
            </a:lvl4pPr>
            <a:lvl5pPr marL="1805451" indent="0">
              <a:buNone/>
              <a:defRPr sz="907">
                <a:latin typeface="Roboto Medium"/>
                <a:cs typeface="Roboto Medium"/>
              </a:defRPr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9" name="Segnaposto data 2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10" name="Segnaposto piè di pagina 3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1" name="Segnaposto numero diapositiva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E249769-FE49-463E-9AB2-AB8936DED4AD}" type="slidenum">
              <a:rPr lang="it-IT" altLang="en-US"/>
              <a:pPr>
                <a:defRPr/>
              </a:pPr>
              <a:t>‹N›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xmlns="" val="3614539896"/>
      </p:ext>
    </p:extLst>
  </p:cSld>
  <p:clrMapOvr>
    <a:masterClrMapping/>
  </p:clrMapOvr>
  <p:transition>
    <p:zoom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115548" y="2702030"/>
            <a:ext cx="4878852" cy="3249056"/>
          </a:xfrm>
        </p:spPr>
        <p:txBody>
          <a:bodyPr>
            <a:normAutofit/>
          </a:bodyPr>
          <a:lstStyle>
            <a:lvl1pPr marL="0" indent="0">
              <a:buNone/>
              <a:defRPr sz="1632"/>
            </a:lvl1pPr>
            <a:lvl2pPr marL="451363" indent="0">
              <a:buNone/>
              <a:defRPr sz="1632"/>
            </a:lvl2pPr>
            <a:lvl3pPr marL="902726" indent="0">
              <a:buNone/>
              <a:defRPr sz="1632"/>
            </a:lvl3pPr>
            <a:lvl4pPr marL="1354089" indent="0">
              <a:buNone/>
              <a:defRPr sz="1632"/>
            </a:lvl4pPr>
            <a:lvl5pPr marL="1805451" indent="0">
              <a:buNone/>
              <a:defRPr sz="1632"/>
            </a:lvl5pPr>
            <a:lvl6pPr>
              <a:defRPr sz="1814"/>
            </a:lvl6pPr>
            <a:lvl7pPr>
              <a:defRPr sz="1814"/>
            </a:lvl7pPr>
            <a:lvl8pPr>
              <a:defRPr sz="1814"/>
            </a:lvl8pPr>
            <a:lvl9pPr>
              <a:defRPr sz="1814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B7359-D012-3C45-A186-078B3FE6722D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9" name="Segnaposto testo 16"/>
          <p:cNvSpPr>
            <a:spLocks noGrp="1"/>
          </p:cNvSpPr>
          <p:nvPr>
            <p:ph type="body" sz="quarter" idx="14"/>
          </p:nvPr>
        </p:nvSpPr>
        <p:spPr>
          <a:xfrm>
            <a:off x="1115442" y="356292"/>
            <a:ext cx="4998381" cy="187844"/>
          </a:xfrm>
        </p:spPr>
        <p:txBody>
          <a:bodyPr>
            <a:noAutofit/>
          </a:bodyPr>
          <a:lstStyle>
            <a:lvl1pPr marL="0" indent="0">
              <a:buNone/>
              <a:defRPr sz="907">
                <a:latin typeface="Roboto Medium"/>
                <a:cs typeface="Roboto Medium"/>
              </a:defRPr>
            </a:lvl1pPr>
            <a:lvl2pPr marL="451363" indent="0">
              <a:buNone/>
              <a:defRPr sz="907">
                <a:latin typeface="Roboto Medium"/>
                <a:cs typeface="Roboto Medium"/>
              </a:defRPr>
            </a:lvl2pPr>
            <a:lvl3pPr marL="902726" indent="0">
              <a:buNone/>
              <a:defRPr sz="907">
                <a:latin typeface="Roboto Medium"/>
                <a:cs typeface="Roboto Medium"/>
              </a:defRPr>
            </a:lvl3pPr>
            <a:lvl4pPr marL="1354089" indent="0">
              <a:buNone/>
              <a:defRPr sz="907">
                <a:latin typeface="Roboto Medium"/>
                <a:cs typeface="Roboto Medium"/>
              </a:defRPr>
            </a:lvl4pPr>
            <a:lvl5pPr marL="1805451" indent="0">
              <a:buNone/>
              <a:defRPr sz="907">
                <a:latin typeface="Roboto Medium"/>
                <a:cs typeface="Roboto Medium"/>
              </a:defRPr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2" name="Segnaposto testo 11"/>
          <p:cNvSpPr>
            <a:spLocks noGrp="1"/>
          </p:cNvSpPr>
          <p:nvPr>
            <p:ph type="body" sz="quarter" idx="15"/>
          </p:nvPr>
        </p:nvSpPr>
        <p:spPr>
          <a:xfrm>
            <a:off x="6197602" y="2113793"/>
            <a:ext cx="4866281" cy="414715"/>
          </a:xfrm>
        </p:spPr>
        <p:txBody>
          <a:bodyPr anchor="b">
            <a:normAutofit/>
          </a:bodyPr>
          <a:lstStyle>
            <a:lvl1pPr marL="0" indent="0" algn="r">
              <a:buNone/>
              <a:defRPr sz="907"/>
            </a:lvl1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3" name="Segnaposto testo 14"/>
          <p:cNvSpPr>
            <a:spLocks noGrp="1"/>
          </p:cNvSpPr>
          <p:nvPr>
            <p:ph type="body" sz="quarter" idx="13"/>
          </p:nvPr>
        </p:nvSpPr>
        <p:spPr>
          <a:xfrm>
            <a:off x="1115441" y="1448196"/>
            <a:ext cx="9948441" cy="477929"/>
          </a:xfrm>
        </p:spPr>
        <p:txBody>
          <a:bodyPr/>
          <a:lstStyle>
            <a:lvl1pPr marL="0" indent="0">
              <a:buNone/>
              <a:defRPr>
                <a:latin typeface="Roboto Medium"/>
                <a:cs typeface="Roboto Medium"/>
              </a:defRPr>
            </a:lvl1pPr>
            <a:lvl2pPr marL="451363" indent="0">
              <a:buNone/>
              <a:defRPr>
                <a:latin typeface="Roboto Medium"/>
                <a:cs typeface="Roboto Medium"/>
              </a:defRPr>
            </a:lvl2pPr>
            <a:lvl3pPr marL="902726" indent="0">
              <a:buNone/>
              <a:defRPr>
                <a:latin typeface="Roboto Medium"/>
                <a:cs typeface="Roboto Medium"/>
              </a:defRPr>
            </a:lvl3pPr>
            <a:lvl4pPr marL="1354089" indent="0">
              <a:buNone/>
              <a:defRPr>
                <a:latin typeface="Roboto Medium"/>
                <a:cs typeface="Roboto Medium"/>
              </a:defRPr>
            </a:lvl4pPr>
            <a:lvl5pPr marL="1805451" indent="0">
              <a:buNone/>
              <a:defRPr>
                <a:latin typeface="Roboto Medium"/>
                <a:cs typeface="Roboto Medium"/>
              </a:defRPr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5" name="Segnaposto contenuto 2"/>
          <p:cNvSpPr>
            <a:spLocks noGrp="1"/>
          </p:cNvSpPr>
          <p:nvPr>
            <p:ph sz="half" idx="16"/>
          </p:nvPr>
        </p:nvSpPr>
        <p:spPr>
          <a:xfrm>
            <a:off x="6197601" y="2702030"/>
            <a:ext cx="4878852" cy="3249056"/>
          </a:xfrm>
        </p:spPr>
        <p:txBody>
          <a:bodyPr>
            <a:normAutofit/>
          </a:bodyPr>
          <a:lstStyle>
            <a:lvl1pPr marL="0" indent="0">
              <a:buNone/>
              <a:defRPr sz="1632"/>
            </a:lvl1pPr>
            <a:lvl2pPr marL="451363" indent="0">
              <a:buNone/>
              <a:defRPr sz="1632"/>
            </a:lvl2pPr>
            <a:lvl3pPr marL="902726" indent="0">
              <a:buNone/>
              <a:defRPr sz="1632"/>
            </a:lvl3pPr>
            <a:lvl4pPr marL="1354089" indent="0">
              <a:buNone/>
              <a:defRPr sz="1632"/>
            </a:lvl4pPr>
            <a:lvl5pPr marL="1805451" indent="0">
              <a:buNone/>
              <a:defRPr sz="1632"/>
            </a:lvl5pPr>
            <a:lvl6pPr>
              <a:defRPr sz="1814"/>
            </a:lvl6pPr>
            <a:lvl7pPr>
              <a:defRPr sz="1814"/>
            </a:lvl7pPr>
            <a:lvl8pPr>
              <a:defRPr sz="1814"/>
            </a:lvl8pPr>
            <a:lvl9pPr>
              <a:defRPr sz="1814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xmlns="" val="2829850915"/>
      </p:ext>
    </p:extLst>
  </p:cSld>
  <p:clrMapOvr>
    <a:masterClrMapping/>
  </p:clrMapOvr>
  <p:transition>
    <p:zoom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 userDrawn="1">
            <p:extLst/>
          </p:nvPr>
        </p:nvGraphicFramePr>
        <p:xfrm>
          <a:off x="1587" y="1588"/>
          <a:ext cx="1587" cy="1587"/>
        </p:xfrm>
        <a:graphic>
          <a:graphicData uri="http://schemas.openxmlformats.org/presentationml/2006/ole">
            <p:oleObj spid="_x0000_s589826" name="Diapositiva think-cell" r:id="rId3" imgW="360" imgH="360" progId="TCLayout.ActiveDocument.1">
              <p:embed/>
            </p:oleObj>
          </a:graphicData>
        </a:graphic>
      </p:graphicFrame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79AE7-4B5E-42C1-BB6D-2F087B7C9CFA}" type="datetimeFigureOut">
              <a:rPr lang="en-GB" smtClean="0"/>
              <a:pPr/>
              <a:t>14/05/2018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DD59C-811D-41C8-BD5F-D19EDD571917}" type="slidenum">
              <a:rPr lang="en-GB" smtClean="0"/>
              <a:pPr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2147222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olo e contenuto ver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ggetto 10" hidden="1"/>
          <p:cNvGraphicFramePr>
            <a:graphicFrameLocks noChangeAspect="1"/>
          </p:cNvGraphicFramePr>
          <p:nvPr/>
        </p:nvGraphicFramePr>
        <p:xfrm>
          <a:off x="1587" y="1589"/>
          <a:ext cx="1587" cy="1587"/>
        </p:xfrm>
        <a:graphic>
          <a:graphicData uri="http://schemas.openxmlformats.org/presentationml/2006/ole">
            <p:oleObj spid="_x0000_s669698" name="Diapositiva think-cell" r:id="rId3" imgW="216" imgH="216" progId="TCLayout.ActiveDocument.1">
              <p:embed/>
            </p:oleObj>
          </a:graphicData>
        </a:graphic>
      </p:graphicFrame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>
          <a:xfrm>
            <a:off x="10280377" y="6300836"/>
            <a:ext cx="783507" cy="557167"/>
          </a:xfrm>
          <a:prstGeom prst="rect">
            <a:avLst/>
          </a:prstGeom>
        </p:spPr>
        <p:txBody>
          <a:bodyPr/>
          <a:lstStyle/>
          <a:p>
            <a:fld id="{515B7359-D012-3C45-A186-078B3FE6722D}" type="slidenum">
              <a:rPr lang="it-IT" smtClean="0"/>
              <a:pPr/>
              <a:t>‹N›</a:t>
            </a:fld>
            <a:endParaRPr lang="it-IT" dirty="0"/>
          </a:p>
        </p:txBody>
      </p:sp>
      <p:sp>
        <p:nvSpPr>
          <p:cNvPr id="9" name="Segnaposto piè di pagina 11"/>
          <p:cNvSpPr>
            <a:spLocks noGrp="1"/>
          </p:cNvSpPr>
          <p:nvPr>
            <p:ph type="ftr" sz="quarter" idx="11"/>
          </p:nvPr>
        </p:nvSpPr>
        <p:spPr>
          <a:xfrm>
            <a:off x="6113826" y="592572"/>
            <a:ext cx="4950059" cy="213574"/>
          </a:xfrm>
          <a:prstGeom prst="rect">
            <a:avLst/>
          </a:prstGeom>
        </p:spPr>
        <p:txBody>
          <a:bodyPr/>
          <a:lstStyle/>
          <a:p>
            <a:r>
              <a:rPr lang="it-IT" dirty="0" smtClean="0"/>
              <a:t>Titolo presentazione </a:t>
            </a:r>
            <a:r>
              <a:rPr lang="it-IT" dirty="0" err="1" smtClean="0"/>
              <a:t>powerpoint</a:t>
            </a:r>
            <a:endParaRPr lang="it-IT" dirty="0"/>
          </a:p>
        </p:txBody>
      </p:sp>
      <p:sp>
        <p:nvSpPr>
          <p:cNvPr id="10" name="Segnaposto numero diapositiva 12"/>
          <p:cNvSpPr txBox="1">
            <a:spLocks/>
          </p:cNvSpPr>
          <p:nvPr userDrawn="1"/>
        </p:nvSpPr>
        <p:spPr>
          <a:xfrm>
            <a:off x="10280377" y="6300836"/>
            <a:ext cx="783507" cy="557167"/>
          </a:xfrm>
          <a:prstGeom prst="rect">
            <a:avLst/>
          </a:prstGeom>
        </p:spPr>
        <p:txBody>
          <a:bodyPr vert="horz" lIns="0" tIns="0" rIns="0" bIns="0" rtlCol="0" anchor="t"/>
          <a:lstStyle>
            <a:defPPr>
              <a:defRPr lang="it-IT"/>
            </a:defPPr>
            <a:lvl1pPr marL="0" algn="r" defTabSz="497754" rtl="0" eaLnBrk="1" latinLnBrk="0" hangingPunct="1">
              <a:defRPr sz="1000" kern="1200">
                <a:solidFill>
                  <a:schemeClr val="tx1"/>
                </a:solidFill>
                <a:latin typeface="Roboto Regular"/>
                <a:ea typeface="+mn-ea"/>
                <a:cs typeface="Roboto Regular"/>
              </a:defRPr>
            </a:lvl1pPr>
            <a:lvl2pPr marL="497754" algn="l" defTabSz="49775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5507" algn="l" defTabSz="49775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93261" algn="l" defTabSz="49775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91015" algn="l" defTabSz="49775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88768" algn="l" defTabSz="49775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86522" algn="l" defTabSz="49775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84275" algn="l" defTabSz="49775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82029" algn="l" defTabSz="49775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15B7359-D012-3C45-A186-078B3FE6722D}" type="slidenum">
              <a:rPr lang="it-IT" sz="1141" smtClean="0"/>
              <a:pPr/>
              <a:t>‹N›</a:t>
            </a:fld>
            <a:endParaRPr lang="it-IT" sz="1141" dirty="0"/>
          </a:p>
        </p:txBody>
      </p:sp>
      <p:sp>
        <p:nvSpPr>
          <p:cNvPr id="14" name="Segnaposto contenuto 2"/>
          <p:cNvSpPr>
            <a:spLocks noGrp="1"/>
          </p:cNvSpPr>
          <p:nvPr>
            <p:ph idx="1"/>
          </p:nvPr>
        </p:nvSpPr>
        <p:spPr>
          <a:xfrm>
            <a:off x="1115549" y="1926127"/>
            <a:ext cx="9948335" cy="4018129"/>
          </a:xfrm>
          <a:prstGeom prst="rect">
            <a:avLst/>
          </a:prstGeom>
        </p:spPr>
        <p:txBody>
          <a:bodyPr>
            <a:normAutofit/>
          </a:bodyPr>
          <a:lstStyle>
            <a:lvl1pPr marL="425897" indent="-425897">
              <a:lnSpc>
                <a:spcPts val="2000"/>
              </a:lnSpc>
              <a:buFont typeface="Lucida Grande"/>
              <a:buChar char="–"/>
              <a:defRPr sz="2000"/>
            </a:lvl1pPr>
            <a:lvl2pPr marL="922776" indent="-354914">
              <a:lnSpc>
                <a:spcPts val="2000"/>
              </a:lnSpc>
              <a:buFont typeface="Lucida Grande"/>
              <a:buChar char="–"/>
              <a:defRPr sz="2000"/>
            </a:lvl2pPr>
            <a:lvl3pPr marL="1419656" indent="-283931">
              <a:lnSpc>
                <a:spcPts val="2000"/>
              </a:lnSpc>
              <a:buFont typeface="Lucida Grande"/>
              <a:buChar char="–"/>
              <a:defRPr sz="2000"/>
            </a:lvl3pPr>
            <a:lvl4pPr marL="1987520" indent="-283931">
              <a:lnSpc>
                <a:spcPts val="2000"/>
              </a:lnSpc>
              <a:buFont typeface="Lucida Grande"/>
              <a:buChar char="–"/>
              <a:defRPr sz="2000"/>
            </a:lvl4pPr>
            <a:lvl5pPr marL="2555382" indent="-283931">
              <a:lnSpc>
                <a:spcPts val="2000"/>
              </a:lnSpc>
              <a:buFont typeface="Lucida Grande"/>
              <a:buChar char="–"/>
              <a:defRPr sz="2000"/>
            </a:lvl5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 dirty="0"/>
          </a:p>
        </p:txBody>
      </p:sp>
      <p:sp>
        <p:nvSpPr>
          <p:cNvPr id="15" name="Segnaposto testo 14"/>
          <p:cNvSpPr>
            <a:spLocks noGrp="1"/>
          </p:cNvSpPr>
          <p:nvPr>
            <p:ph type="body" sz="quarter" idx="13" hasCustomPrompt="1"/>
          </p:nvPr>
        </p:nvSpPr>
        <p:spPr>
          <a:xfrm>
            <a:off x="1115441" y="1569550"/>
            <a:ext cx="9948441" cy="47792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000">
                <a:solidFill>
                  <a:srgbClr val="319C31"/>
                </a:solidFill>
                <a:latin typeface="Roboto Medium"/>
                <a:cs typeface="Roboto Medium"/>
              </a:defRPr>
            </a:lvl1pPr>
            <a:lvl2pPr marL="567863" indent="0">
              <a:buNone/>
              <a:defRPr>
                <a:latin typeface="Roboto Medium"/>
                <a:cs typeface="Roboto Medium"/>
              </a:defRPr>
            </a:lvl2pPr>
            <a:lvl3pPr marL="1135723" indent="0">
              <a:buNone/>
              <a:defRPr>
                <a:latin typeface="Roboto Medium"/>
                <a:cs typeface="Roboto Medium"/>
              </a:defRPr>
            </a:lvl3pPr>
            <a:lvl4pPr marL="1703589" indent="0">
              <a:buNone/>
              <a:defRPr>
                <a:latin typeface="Roboto Medium"/>
                <a:cs typeface="Roboto Medium"/>
              </a:defRPr>
            </a:lvl4pPr>
            <a:lvl5pPr marL="2271450" indent="0">
              <a:buNone/>
              <a:defRPr>
                <a:latin typeface="Roboto Medium"/>
                <a:cs typeface="Roboto Medium"/>
              </a:defRPr>
            </a:lvl5pPr>
          </a:lstStyle>
          <a:p>
            <a:pPr lvl="0"/>
            <a:r>
              <a:rPr lang="it-IT" dirty="0" smtClean="0"/>
              <a:t>INSERIRE TESTO</a:t>
            </a:r>
          </a:p>
        </p:txBody>
      </p:sp>
      <p:sp>
        <p:nvSpPr>
          <p:cNvPr id="13" name="Segnaposto testo 14"/>
          <p:cNvSpPr>
            <a:spLocks noGrp="1"/>
          </p:cNvSpPr>
          <p:nvPr>
            <p:ph type="body" sz="quarter" idx="14"/>
          </p:nvPr>
        </p:nvSpPr>
        <p:spPr>
          <a:xfrm>
            <a:off x="85428" y="198093"/>
            <a:ext cx="7738039" cy="47792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ts val="5200"/>
              </a:lnSpc>
              <a:spcBef>
                <a:spcPts val="0"/>
              </a:spcBef>
              <a:buNone/>
              <a:defRPr sz="6500" cap="all" baseline="0">
                <a:solidFill>
                  <a:srgbClr val="319C31"/>
                </a:solidFill>
                <a:latin typeface="Roboto Medium"/>
                <a:cs typeface="Roboto Medium"/>
              </a:defRPr>
            </a:lvl1pPr>
            <a:lvl2pPr marL="567863" indent="0">
              <a:buNone/>
              <a:defRPr>
                <a:latin typeface="Roboto Medium"/>
                <a:cs typeface="Roboto Medium"/>
              </a:defRPr>
            </a:lvl2pPr>
            <a:lvl3pPr marL="1135723" indent="0">
              <a:buNone/>
              <a:defRPr>
                <a:latin typeface="Roboto Medium"/>
                <a:cs typeface="Roboto Medium"/>
              </a:defRPr>
            </a:lvl3pPr>
            <a:lvl4pPr marL="1703589" indent="0">
              <a:buNone/>
              <a:defRPr>
                <a:latin typeface="Roboto Medium"/>
                <a:cs typeface="Roboto Medium"/>
              </a:defRPr>
            </a:lvl4pPr>
            <a:lvl5pPr marL="2271450" indent="0">
              <a:buNone/>
              <a:defRPr>
                <a:latin typeface="Roboto Medium"/>
                <a:cs typeface="Roboto Medium"/>
              </a:defRPr>
            </a:lvl5pPr>
          </a:lstStyle>
          <a:p>
            <a:pPr lvl="0"/>
            <a:endParaRPr lang="it-IT" dirty="0" smtClean="0"/>
          </a:p>
        </p:txBody>
      </p:sp>
      <p:sp>
        <p:nvSpPr>
          <p:cNvPr id="17" name="Segnaposto testo 14"/>
          <p:cNvSpPr>
            <a:spLocks noGrp="1"/>
          </p:cNvSpPr>
          <p:nvPr>
            <p:ph type="body" sz="quarter" idx="15"/>
          </p:nvPr>
        </p:nvSpPr>
        <p:spPr>
          <a:xfrm>
            <a:off x="7497104" y="986648"/>
            <a:ext cx="3566778" cy="20341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lnSpc>
                <a:spcPts val="0"/>
              </a:lnSpc>
              <a:spcBef>
                <a:spcPts val="0"/>
              </a:spcBef>
              <a:buNone/>
              <a:defRPr sz="1200" cap="none" baseline="0">
                <a:solidFill>
                  <a:srgbClr val="6F6F6E"/>
                </a:solidFill>
                <a:latin typeface="Roboto Medium"/>
                <a:cs typeface="Roboto Medium"/>
              </a:defRPr>
            </a:lvl1pPr>
            <a:lvl2pPr marL="567863" indent="0">
              <a:buNone/>
              <a:defRPr>
                <a:latin typeface="Roboto Medium"/>
                <a:cs typeface="Roboto Medium"/>
              </a:defRPr>
            </a:lvl2pPr>
            <a:lvl3pPr marL="1135723" indent="0">
              <a:buNone/>
              <a:defRPr>
                <a:latin typeface="Roboto Medium"/>
                <a:cs typeface="Roboto Medium"/>
              </a:defRPr>
            </a:lvl3pPr>
            <a:lvl4pPr marL="1703589" indent="0">
              <a:buNone/>
              <a:defRPr>
                <a:latin typeface="Roboto Medium"/>
                <a:cs typeface="Roboto Medium"/>
              </a:defRPr>
            </a:lvl4pPr>
            <a:lvl5pPr marL="2271450" indent="0">
              <a:buNone/>
              <a:defRPr>
                <a:latin typeface="Roboto Medium"/>
                <a:cs typeface="Roboto Medium"/>
              </a:defRPr>
            </a:lvl5pPr>
          </a:lstStyle>
          <a:p>
            <a:pPr lvl="0"/>
            <a:endParaRPr lang="it-IT" dirty="0" smtClean="0"/>
          </a:p>
        </p:txBody>
      </p:sp>
    </p:spTree>
    <p:extLst>
      <p:ext uri="{BB962C8B-B14F-4D97-AF65-F5344CB8AC3E}">
        <p14:creationId xmlns="" xmlns:p14="http://schemas.microsoft.com/office/powerpoint/2010/main" val="22623568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olo e contenuto ros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ggetto 9" hidden="1"/>
          <p:cNvGraphicFramePr>
            <a:graphicFrameLocks noChangeAspect="1"/>
          </p:cNvGraphicFramePr>
          <p:nvPr/>
        </p:nvGraphicFramePr>
        <p:xfrm>
          <a:off x="1587" y="1589"/>
          <a:ext cx="1587" cy="1587"/>
        </p:xfrm>
        <a:graphic>
          <a:graphicData uri="http://schemas.openxmlformats.org/presentationml/2006/ole">
            <p:oleObj spid="_x0000_s670722" name="Diapositiva think-cell" r:id="rId3" imgW="360" imgH="360" progId="TCLayout.ActiveDocument.1">
              <p:embed/>
            </p:oleObj>
          </a:graphicData>
        </a:graphic>
      </p:graphicFrame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>
          <a:xfrm>
            <a:off x="10280377" y="6300836"/>
            <a:ext cx="783507" cy="557167"/>
          </a:xfrm>
          <a:prstGeom prst="rect">
            <a:avLst/>
          </a:prstGeom>
        </p:spPr>
        <p:txBody>
          <a:bodyPr/>
          <a:lstStyle/>
          <a:p>
            <a:fld id="{515B7359-D012-3C45-A186-078B3FE6722D}" type="slidenum">
              <a:rPr lang="it-IT" smtClean="0"/>
              <a:pPr/>
              <a:t>‹N›</a:t>
            </a:fld>
            <a:endParaRPr lang="it-IT" dirty="0"/>
          </a:p>
        </p:txBody>
      </p:sp>
      <p:sp>
        <p:nvSpPr>
          <p:cNvPr id="7" name="Segnaposto numero diapositiva 4"/>
          <p:cNvSpPr txBox="1">
            <a:spLocks/>
          </p:cNvSpPr>
          <p:nvPr userDrawn="1"/>
        </p:nvSpPr>
        <p:spPr>
          <a:xfrm>
            <a:off x="10280377" y="6300836"/>
            <a:ext cx="783507" cy="557167"/>
          </a:xfrm>
          <a:prstGeom prst="rect">
            <a:avLst/>
          </a:prstGeom>
        </p:spPr>
        <p:txBody>
          <a:bodyPr vert="horz" lIns="0" tIns="0" rIns="0" bIns="0" rtlCol="0" anchor="t"/>
          <a:lstStyle>
            <a:defPPr>
              <a:defRPr lang="it-IT"/>
            </a:defPPr>
            <a:lvl1pPr marL="0" algn="r" defTabSz="497754" rtl="0" eaLnBrk="1" latinLnBrk="0" hangingPunct="1">
              <a:defRPr sz="1000" kern="1200">
                <a:solidFill>
                  <a:schemeClr val="tx1"/>
                </a:solidFill>
                <a:latin typeface="Roboto Regular"/>
                <a:ea typeface="+mn-ea"/>
                <a:cs typeface="Roboto Regular"/>
              </a:defRPr>
            </a:lvl1pPr>
            <a:lvl2pPr marL="497754" algn="l" defTabSz="49775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5507" algn="l" defTabSz="49775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93261" algn="l" defTabSz="49775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91015" algn="l" defTabSz="49775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88768" algn="l" defTabSz="49775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86522" algn="l" defTabSz="49775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84275" algn="l" defTabSz="49775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82029" algn="l" defTabSz="49775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15B7359-D012-3C45-A186-078B3FE6722D}" type="slidenum">
              <a:rPr lang="it-IT" sz="1141" smtClean="0"/>
              <a:pPr/>
              <a:t>‹N›</a:t>
            </a:fld>
            <a:endParaRPr lang="it-IT" sz="1141" dirty="0"/>
          </a:p>
        </p:txBody>
      </p:sp>
      <p:sp>
        <p:nvSpPr>
          <p:cNvPr id="11" name="Segnaposto piè di pagina 11"/>
          <p:cNvSpPr>
            <a:spLocks noGrp="1"/>
          </p:cNvSpPr>
          <p:nvPr>
            <p:ph type="ftr" sz="quarter" idx="11"/>
          </p:nvPr>
        </p:nvSpPr>
        <p:spPr>
          <a:xfrm>
            <a:off x="6113826" y="592572"/>
            <a:ext cx="4950059" cy="213574"/>
          </a:xfrm>
          <a:prstGeom prst="rect">
            <a:avLst/>
          </a:prstGeom>
        </p:spPr>
        <p:txBody>
          <a:bodyPr/>
          <a:lstStyle/>
          <a:p>
            <a:r>
              <a:rPr lang="it-IT" dirty="0" smtClean="0"/>
              <a:t>Titolo presentazione </a:t>
            </a:r>
            <a:r>
              <a:rPr lang="it-IT" dirty="0" err="1" smtClean="0"/>
              <a:t>powerpoint</a:t>
            </a:r>
            <a:endParaRPr lang="it-IT" dirty="0"/>
          </a:p>
        </p:txBody>
      </p:sp>
      <p:sp>
        <p:nvSpPr>
          <p:cNvPr id="12" name="Segnaposto numero diapositiva 12"/>
          <p:cNvSpPr txBox="1">
            <a:spLocks/>
          </p:cNvSpPr>
          <p:nvPr userDrawn="1"/>
        </p:nvSpPr>
        <p:spPr>
          <a:xfrm>
            <a:off x="10280377" y="6300836"/>
            <a:ext cx="783507" cy="557167"/>
          </a:xfrm>
          <a:prstGeom prst="rect">
            <a:avLst/>
          </a:prstGeom>
        </p:spPr>
        <p:txBody>
          <a:bodyPr vert="horz" lIns="0" tIns="0" rIns="0" bIns="0" rtlCol="0" anchor="t"/>
          <a:lstStyle>
            <a:defPPr>
              <a:defRPr lang="it-IT"/>
            </a:defPPr>
            <a:lvl1pPr marL="0" algn="r" defTabSz="497754" rtl="0" eaLnBrk="1" latinLnBrk="0" hangingPunct="1">
              <a:defRPr sz="1000" kern="1200">
                <a:solidFill>
                  <a:schemeClr val="tx1"/>
                </a:solidFill>
                <a:latin typeface="Roboto Regular"/>
                <a:ea typeface="+mn-ea"/>
                <a:cs typeface="Roboto Regular"/>
              </a:defRPr>
            </a:lvl1pPr>
            <a:lvl2pPr marL="497754" algn="l" defTabSz="49775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5507" algn="l" defTabSz="49775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93261" algn="l" defTabSz="49775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91015" algn="l" defTabSz="49775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88768" algn="l" defTabSz="49775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86522" algn="l" defTabSz="49775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84275" algn="l" defTabSz="49775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82029" algn="l" defTabSz="49775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15B7359-D012-3C45-A186-078B3FE6722D}" type="slidenum">
              <a:rPr lang="it-IT" sz="1141" smtClean="0"/>
              <a:pPr/>
              <a:t>‹N›</a:t>
            </a:fld>
            <a:endParaRPr lang="it-IT" sz="1141" dirty="0"/>
          </a:p>
        </p:txBody>
      </p:sp>
      <p:sp>
        <p:nvSpPr>
          <p:cNvPr id="16" name="Segnaposto contenuto 2"/>
          <p:cNvSpPr>
            <a:spLocks noGrp="1"/>
          </p:cNvSpPr>
          <p:nvPr>
            <p:ph idx="1"/>
          </p:nvPr>
        </p:nvSpPr>
        <p:spPr>
          <a:xfrm>
            <a:off x="1115549" y="1926127"/>
            <a:ext cx="9948335" cy="4018129"/>
          </a:xfrm>
          <a:prstGeom prst="rect">
            <a:avLst/>
          </a:prstGeom>
        </p:spPr>
        <p:txBody>
          <a:bodyPr>
            <a:normAutofit/>
          </a:bodyPr>
          <a:lstStyle>
            <a:lvl1pPr marL="425897" indent="-425897">
              <a:lnSpc>
                <a:spcPts val="2000"/>
              </a:lnSpc>
              <a:buFont typeface="Lucida Grande"/>
              <a:buChar char="–"/>
              <a:defRPr sz="2000"/>
            </a:lvl1pPr>
            <a:lvl2pPr marL="922776" indent="-354914">
              <a:lnSpc>
                <a:spcPts val="2000"/>
              </a:lnSpc>
              <a:buFont typeface="Lucida Grande"/>
              <a:buChar char="–"/>
              <a:defRPr sz="2000"/>
            </a:lvl2pPr>
            <a:lvl3pPr marL="1419656" indent="-283931">
              <a:lnSpc>
                <a:spcPts val="2000"/>
              </a:lnSpc>
              <a:buFont typeface="Lucida Grande"/>
              <a:buChar char="–"/>
              <a:defRPr sz="2000"/>
            </a:lvl3pPr>
            <a:lvl4pPr marL="1987520" indent="-283931">
              <a:lnSpc>
                <a:spcPts val="2000"/>
              </a:lnSpc>
              <a:buFont typeface="Lucida Grande"/>
              <a:buChar char="–"/>
              <a:defRPr sz="2000"/>
            </a:lvl4pPr>
            <a:lvl5pPr marL="2555382" indent="-283931">
              <a:lnSpc>
                <a:spcPts val="2000"/>
              </a:lnSpc>
              <a:buFont typeface="Lucida Grande"/>
              <a:buChar char="–"/>
              <a:defRPr sz="2000"/>
            </a:lvl5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 dirty="0"/>
          </a:p>
        </p:txBody>
      </p:sp>
      <p:sp>
        <p:nvSpPr>
          <p:cNvPr id="17" name="Segnaposto testo 14"/>
          <p:cNvSpPr>
            <a:spLocks noGrp="1"/>
          </p:cNvSpPr>
          <p:nvPr>
            <p:ph type="body" sz="quarter" idx="13" hasCustomPrompt="1"/>
          </p:nvPr>
        </p:nvSpPr>
        <p:spPr>
          <a:xfrm>
            <a:off x="1115441" y="1569550"/>
            <a:ext cx="9948441" cy="47792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000">
                <a:solidFill>
                  <a:srgbClr val="E30513"/>
                </a:solidFill>
                <a:latin typeface="Roboto Medium"/>
                <a:cs typeface="Roboto Medium"/>
              </a:defRPr>
            </a:lvl1pPr>
            <a:lvl2pPr marL="567863" indent="0">
              <a:buNone/>
              <a:defRPr>
                <a:latin typeface="Roboto Medium"/>
                <a:cs typeface="Roboto Medium"/>
              </a:defRPr>
            </a:lvl2pPr>
            <a:lvl3pPr marL="1135723" indent="0">
              <a:buNone/>
              <a:defRPr>
                <a:latin typeface="Roboto Medium"/>
                <a:cs typeface="Roboto Medium"/>
              </a:defRPr>
            </a:lvl3pPr>
            <a:lvl4pPr marL="1703589" indent="0">
              <a:buNone/>
              <a:defRPr>
                <a:latin typeface="Roboto Medium"/>
                <a:cs typeface="Roboto Medium"/>
              </a:defRPr>
            </a:lvl4pPr>
            <a:lvl5pPr marL="2271450" indent="0">
              <a:buNone/>
              <a:defRPr>
                <a:latin typeface="Roboto Medium"/>
                <a:cs typeface="Roboto Medium"/>
              </a:defRPr>
            </a:lvl5pPr>
          </a:lstStyle>
          <a:p>
            <a:pPr lvl="0"/>
            <a:r>
              <a:rPr lang="it-IT" dirty="0" smtClean="0"/>
              <a:t>INSERIRE TESTO</a:t>
            </a:r>
          </a:p>
        </p:txBody>
      </p:sp>
      <p:sp>
        <p:nvSpPr>
          <p:cNvPr id="15" name="Segnaposto testo 14"/>
          <p:cNvSpPr>
            <a:spLocks noGrp="1"/>
          </p:cNvSpPr>
          <p:nvPr>
            <p:ph type="body" sz="quarter" idx="14"/>
          </p:nvPr>
        </p:nvSpPr>
        <p:spPr>
          <a:xfrm>
            <a:off x="85429" y="198093"/>
            <a:ext cx="7761185" cy="47792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ts val="5200"/>
              </a:lnSpc>
              <a:spcBef>
                <a:spcPts val="0"/>
              </a:spcBef>
              <a:buNone/>
              <a:defRPr sz="6500" cap="all" baseline="0">
                <a:solidFill>
                  <a:srgbClr val="E30513"/>
                </a:solidFill>
                <a:latin typeface="Roboto Medium"/>
                <a:cs typeface="Roboto Medium"/>
              </a:defRPr>
            </a:lvl1pPr>
            <a:lvl2pPr marL="567863" indent="0">
              <a:buNone/>
              <a:defRPr>
                <a:latin typeface="Roboto Medium"/>
                <a:cs typeface="Roboto Medium"/>
              </a:defRPr>
            </a:lvl2pPr>
            <a:lvl3pPr marL="1135723" indent="0">
              <a:buNone/>
              <a:defRPr>
                <a:latin typeface="Roboto Medium"/>
                <a:cs typeface="Roboto Medium"/>
              </a:defRPr>
            </a:lvl3pPr>
            <a:lvl4pPr marL="1703589" indent="0">
              <a:buNone/>
              <a:defRPr>
                <a:latin typeface="Roboto Medium"/>
                <a:cs typeface="Roboto Medium"/>
              </a:defRPr>
            </a:lvl4pPr>
            <a:lvl5pPr marL="2271450" indent="0">
              <a:buNone/>
              <a:defRPr>
                <a:latin typeface="Roboto Medium"/>
                <a:cs typeface="Roboto Medium"/>
              </a:defRPr>
            </a:lvl5pPr>
          </a:lstStyle>
          <a:p>
            <a:pPr lvl="0"/>
            <a:endParaRPr lang="it-IT" dirty="0" smtClean="0"/>
          </a:p>
        </p:txBody>
      </p:sp>
      <p:sp>
        <p:nvSpPr>
          <p:cNvPr id="13" name="Segnaposto testo 14"/>
          <p:cNvSpPr>
            <a:spLocks noGrp="1"/>
          </p:cNvSpPr>
          <p:nvPr>
            <p:ph type="body" sz="quarter" idx="15"/>
          </p:nvPr>
        </p:nvSpPr>
        <p:spPr>
          <a:xfrm>
            <a:off x="7497104" y="986648"/>
            <a:ext cx="3566778" cy="20341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lnSpc>
                <a:spcPts val="0"/>
              </a:lnSpc>
              <a:spcBef>
                <a:spcPts val="0"/>
              </a:spcBef>
              <a:buNone/>
              <a:defRPr sz="1200" cap="none" baseline="0">
                <a:solidFill>
                  <a:srgbClr val="6F6F6E"/>
                </a:solidFill>
                <a:latin typeface="Roboto Medium"/>
                <a:cs typeface="Roboto Medium"/>
              </a:defRPr>
            </a:lvl1pPr>
            <a:lvl2pPr marL="567863" indent="0">
              <a:buNone/>
              <a:defRPr>
                <a:latin typeface="Roboto Medium"/>
                <a:cs typeface="Roboto Medium"/>
              </a:defRPr>
            </a:lvl2pPr>
            <a:lvl3pPr marL="1135723" indent="0">
              <a:buNone/>
              <a:defRPr>
                <a:latin typeface="Roboto Medium"/>
                <a:cs typeface="Roboto Medium"/>
              </a:defRPr>
            </a:lvl3pPr>
            <a:lvl4pPr marL="1703589" indent="0">
              <a:buNone/>
              <a:defRPr>
                <a:latin typeface="Roboto Medium"/>
                <a:cs typeface="Roboto Medium"/>
              </a:defRPr>
            </a:lvl4pPr>
            <a:lvl5pPr marL="2271450" indent="0">
              <a:buNone/>
              <a:defRPr>
                <a:latin typeface="Roboto Medium"/>
                <a:cs typeface="Roboto Medium"/>
              </a:defRPr>
            </a:lvl5pPr>
          </a:lstStyle>
          <a:p>
            <a:pPr lvl="0"/>
            <a:endParaRPr lang="it-IT" dirty="0" smtClean="0"/>
          </a:p>
        </p:txBody>
      </p:sp>
    </p:spTree>
    <p:extLst>
      <p:ext uri="{BB962C8B-B14F-4D97-AF65-F5344CB8AC3E}">
        <p14:creationId xmlns="" xmlns:p14="http://schemas.microsoft.com/office/powerpoint/2010/main" val="157290600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BAB9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1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1176000" y="5446713"/>
            <a:ext cx="1016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ttangolo 6"/>
          <p:cNvSpPr/>
          <p:nvPr userDrawn="1"/>
        </p:nvSpPr>
        <p:spPr>
          <a:xfrm>
            <a:off x="1493647" y="6349"/>
            <a:ext cx="10698353" cy="6858000"/>
          </a:xfrm>
          <a:prstGeom prst="rect">
            <a:avLst/>
          </a:prstGeom>
          <a:solidFill>
            <a:srgbClr val="BDBBBB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96888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2000" b="0" i="0" u="none" strike="noStrike" kern="0" cap="none" spc="0" normalizeH="0" baseline="0" noProof="0">
              <a:ln>
                <a:noFill/>
              </a:ln>
              <a:solidFill>
                <a:srgbClr val="BDBBBB"/>
              </a:solidFill>
              <a:effectLst/>
              <a:uLnTx/>
              <a:uFillTx/>
              <a:latin typeface="Roboto Light"/>
              <a:ea typeface="+mn-ea"/>
              <a:cs typeface="+mn-cs"/>
            </a:endParaRPr>
          </a:p>
        </p:txBody>
      </p:sp>
      <p:pic>
        <p:nvPicPr>
          <p:cNvPr id="7" name="Immagine 7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t="4700"/>
          <a:stretch/>
        </p:blipFill>
        <p:spPr>
          <a:xfrm>
            <a:off x="0" y="6349"/>
            <a:ext cx="8826500" cy="6051551"/>
          </a:xfrm>
          <a:prstGeom prst="rect">
            <a:avLst/>
          </a:prstGeom>
        </p:spPr>
      </p:pic>
      <p:pic>
        <p:nvPicPr>
          <p:cNvPr id="12" name="Immagine 8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001713" y="432745"/>
            <a:ext cx="1827251" cy="165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1713" y="865188"/>
            <a:ext cx="5034507" cy="1572736"/>
          </a:xfrm>
        </p:spPr>
        <p:txBody>
          <a:bodyPr lIns="0" tIns="0" rIns="0" bIns="0" anchor="t">
            <a:normAutofit/>
          </a:bodyPr>
          <a:lstStyle>
            <a:lvl1pPr algn="l">
              <a:defRPr sz="4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16418604"/>
      </p:ext>
    </p:extLst>
  </p:cSld>
  <p:clrMapOvr>
    <a:masterClrMapping/>
  </p:clrMapOvr>
  <p:transition>
    <p:zoom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magine ros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6113826" y="592573"/>
            <a:ext cx="4950059" cy="213601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Titolo presentazione powerpoint</a:t>
            </a:r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>
          <a:xfrm>
            <a:off x="10280377" y="6300836"/>
            <a:ext cx="783507" cy="557167"/>
          </a:xfrm>
          <a:prstGeom prst="rect">
            <a:avLst/>
          </a:prstGeom>
        </p:spPr>
        <p:txBody>
          <a:bodyPr/>
          <a:lstStyle/>
          <a:p>
            <a:fld id="{515B7359-D012-3C45-A186-078B3FE6722D}" type="slidenum">
              <a:rPr lang="it-IT" smtClean="0"/>
              <a:pPr/>
              <a:t>‹N›</a:t>
            </a:fld>
            <a:endParaRPr lang="it-IT" dirty="0"/>
          </a:p>
        </p:txBody>
      </p:sp>
      <p:sp>
        <p:nvSpPr>
          <p:cNvPr id="6" name="Segnaposto immagine 2"/>
          <p:cNvSpPr>
            <a:spLocks noGrp="1"/>
          </p:cNvSpPr>
          <p:nvPr>
            <p:ph type="pic" idx="1"/>
          </p:nvPr>
        </p:nvSpPr>
        <p:spPr>
          <a:xfrm>
            <a:off x="1144416" y="1617912"/>
            <a:ext cx="9919466" cy="432453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500"/>
            </a:lvl1pPr>
            <a:lvl2pPr marL="567863" indent="0">
              <a:buNone/>
              <a:defRPr sz="3422"/>
            </a:lvl2pPr>
            <a:lvl3pPr marL="1135723" indent="0">
              <a:buNone/>
              <a:defRPr sz="2966"/>
            </a:lvl3pPr>
            <a:lvl4pPr marL="1703589" indent="0">
              <a:buNone/>
              <a:defRPr sz="2510"/>
            </a:lvl4pPr>
            <a:lvl5pPr marL="2271450" indent="0">
              <a:buNone/>
              <a:defRPr sz="2510"/>
            </a:lvl5pPr>
            <a:lvl6pPr marL="2839312" indent="0">
              <a:buNone/>
              <a:defRPr sz="2510"/>
            </a:lvl6pPr>
            <a:lvl7pPr marL="3407175" indent="0">
              <a:buNone/>
              <a:defRPr sz="2510"/>
            </a:lvl7pPr>
            <a:lvl8pPr marL="3975037" indent="0">
              <a:buNone/>
              <a:defRPr sz="2510"/>
            </a:lvl8pPr>
            <a:lvl9pPr marL="4542899" indent="0">
              <a:buNone/>
              <a:defRPr sz="2510"/>
            </a:lvl9pPr>
          </a:lstStyle>
          <a:p>
            <a:r>
              <a:rPr lang="it-IT" smtClean="0"/>
              <a:t>Trascinare l'immagine su un segnaposto o fare clic sull'icona per aggiungerla</a:t>
            </a:r>
            <a:endParaRPr lang="it-IT" dirty="0"/>
          </a:p>
        </p:txBody>
      </p:sp>
      <p:sp>
        <p:nvSpPr>
          <p:cNvPr id="8" name="Segnaposto testo 14"/>
          <p:cNvSpPr>
            <a:spLocks noGrp="1"/>
          </p:cNvSpPr>
          <p:nvPr>
            <p:ph type="body" sz="quarter" idx="14"/>
          </p:nvPr>
        </p:nvSpPr>
        <p:spPr>
          <a:xfrm>
            <a:off x="85429" y="198093"/>
            <a:ext cx="7761185" cy="47792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ts val="5200"/>
              </a:lnSpc>
              <a:spcBef>
                <a:spcPts val="0"/>
              </a:spcBef>
              <a:buNone/>
              <a:defRPr sz="6500" cap="all" baseline="0">
                <a:solidFill>
                  <a:srgbClr val="E30513"/>
                </a:solidFill>
                <a:latin typeface="Roboto Medium"/>
                <a:cs typeface="Roboto Medium"/>
              </a:defRPr>
            </a:lvl1pPr>
            <a:lvl2pPr marL="567863" indent="0">
              <a:buNone/>
              <a:defRPr>
                <a:latin typeface="Roboto Medium"/>
                <a:cs typeface="Roboto Medium"/>
              </a:defRPr>
            </a:lvl2pPr>
            <a:lvl3pPr marL="1135723" indent="0">
              <a:buNone/>
              <a:defRPr>
                <a:latin typeface="Roboto Medium"/>
                <a:cs typeface="Roboto Medium"/>
              </a:defRPr>
            </a:lvl3pPr>
            <a:lvl4pPr marL="1703589" indent="0">
              <a:buNone/>
              <a:defRPr>
                <a:latin typeface="Roboto Medium"/>
                <a:cs typeface="Roboto Medium"/>
              </a:defRPr>
            </a:lvl4pPr>
            <a:lvl5pPr marL="2271450" indent="0">
              <a:buNone/>
              <a:defRPr>
                <a:latin typeface="Roboto Medium"/>
                <a:cs typeface="Roboto Medium"/>
              </a:defRPr>
            </a:lvl5pPr>
          </a:lstStyle>
          <a:p>
            <a:pPr lvl="0"/>
            <a:endParaRPr lang="it-IT" dirty="0" smtClean="0"/>
          </a:p>
        </p:txBody>
      </p:sp>
      <p:sp>
        <p:nvSpPr>
          <p:cNvPr id="11" name="Segnaposto testo 14"/>
          <p:cNvSpPr>
            <a:spLocks noGrp="1"/>
          </p:cNvSpPr>
          <p:nvPr>
            <p:ph type="body" sz="quarter" idx="15"/>
          </p:nvPr>
        </p:nvSpPr>
        <p:spPr>
          <a:xfrm>
            <a:off x="7497104" y="986648"/>
            <a:ext cx="3566778" cy="20341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lnSpc>
                <a:spcPts val="0"/>
              </a:lnSpc>
              <a:spcBef>
                <a:spcPts val="0"/>
              </a:spcBef>
              <a:buNone/>
              <a:defRPr sz="1200" cap="none" baseline="0">
                <a:solidFill>
                  <a:srgbClr val="6F6F6E"/>
                </a:solidFill>
                <a:latin typeface="Roboto Medium"/>
                <a:cs typeface="Roboto Medium"/>
              </a:defRPr>
            </a:lvl1pPr>
            <a:lvl2pPr marL="567863" indent="0">
              <a:buNone/>
              <a:defRPr>
                <a:latin typeface="Roboto Medium"/>
                <a:cs typeface="Roboto Medium"/>
              </a:defRPr>
            </a:lvl2pPr>
            <a:lvl3pPr marL="1135723" indent="0">
              <a:buNone/>
              <a:defRPr>
                <a:latin typeface="Roboto Medium"/>
                <a:cs typeface="Roboto Medium"/>
              </a:defRPr>
            </a:lvl3pPr>
            <a:lvl4pPr marL="1703589" indent="0">
              <a:buNone/>
              <a:defRPr>
                <a:latin typeface="Roboto Medium"/>
                <a:cs typeface="Roboto Medium"/>
              </a:defRPr>
            </a:lvl4pPr>
            <a:lvl5pPr marL="2271450" indent="0">
              <a:buNone/>
              <a:defRPr>
                <a:latin typeface="Roboto Medium"/>
                <a:cs typeface="Roboto Medium"/>
              </a:defRPr>
            </a:lvl5pPr>
          </a:lstStyle>
          <a:p>
            <a:pPr lvl="0"/>
            <a:endParaRPr lang="it-IT" dirty="0" smtClean="0"/>
          </a:p>
        </p:txBody>
      </p:sp>
    </p:spTree>
    <p:extLst>
      <p:ext uri="{BB962C8B-B14F-4D97-AF65-F5344CB8AC3E}">
        <p14:creationId xmlns:p14="http://schemas.microsoft.com/office/powerpoint/2010/main" xmlns="" val="19481617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sto e segna posto gial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6113826" y="592573"/>
            <a:ext cx="4950059" cy="213601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Titolo presentazione powerpoint</a:t>
            </a:r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>
          <a:xfrm>
            <a:off x="10280377" y="6300836"/>
            <a:ext cx="783507" cy="557167"/>
          </a:xfrm>
          <a:prstGeom prst="rect">
            <a:avLst/>
          </a:prstGeom>
        </p:spPr>
        <p:txBody>
          <a:bodyPr/>
          <a:lstStyle/>
          <a:p>
            <a:fld id="{515B7359-D012-3C45-A186-078B3FE6722D}" type="slidenum">
              <a:rPr lang="it-IT" smtClean="0"/>
              <a:pPr/>
              <a:t>‹N›</a:t>
            </a:fld>
            <a:endParaRPr lang="it-IT" dirty="0"/>
          </a:p>
        </p:txBody>
      </p:sp>
      <p:sp>
        <p:nvSpPr>
          <p:cNvPr id="8" name="Segnaposto contenuto 2"/>
          <p:cNvSpPr>
            <a:spLocks noGrp="1"/>
          </p:cNvSpPr>
          <p:nvPr>
            <p:ph sz="half" idx="18"/>
          </p:nvPr>
        </p:nvSpPr>
        <p:spPr>
          <a:xfrm>
            <a:off x="4650450" y="1727679"/>
            <a:ext cx="6413431" cy="412713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53"/>
            </a:lvl1pPr>
            <a:lvl2pPr marL="567863" indent="0">
              <a:buNone/>
              <a:defRPr sz="2053"/>
            </a:lvl2pPr>
            <a:lvl3pPr marL="1135723" indent="0">
              <a:buNone/>
              <a:defRPr sz="2053"/>
            </a:lvl3pPr>
            <a:lvl4pPr marL="1703589" indent="0">
              <a:buNone/>
              <a:defRPr sz="2053"/>
            </a:lvl4pPr>
            <a:lvl5pPr marL="2271450" indent="0">
              <a:buNone/>
              <a:defRPr sz="2053"/>
            </a:lvl5pPr>
            <a:lvl6pPr>
              <a:defRPr sz="2282"/>
            </a:lvl6pPr>
            <a:lvl7pPr>
              <a:defRPr sz="2282"/>
            </a:lvl7pPr>
            <a:lvl8pPr>
              <a:defRPr sz="2282"/>
            </a:lvl8pPr>
            <a:lvl9pPr>
              <a:defRPr sz="2282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12" name="Segnaposto testo 14"/>
          <p:cNvSpPr>
            <a:spLocks noGrp="1"/>
          </p:cNvSpPr>
          <p:nvPr>
            <p:ph type="body" sz="quarter" idx="14"/>
          </p:nvPr>
        </p:nvSpPr>
        <p:spPr>
          <a:xfrm>
            <a:off x="85428" y="198093"/>
            <a:ext cx="7969503" cy="47792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ts val="5200"/>
              </a:lnSpc>
              <a:spcBef>
                <a:spcPts val="0"/>
              </a:spcBef>
              <a:buNone/>
              <a:defRPr sz="6500" cap="all" baseline="0">
                <a:solidFill>
                  <a:srgbClr val="F59E14"/>
                </a:solidFill>
                <a:latin typeface="Roboto Medium"/>
                <a:cs typeface="Roboto Medium"/>
              </a:defRPr>
            </a:lvl1pPr>
            <a:lvl2pPr marL="567863" indent="0">
              <a:buNone/>
              <a:defRPr>
                <a:latin typeface="Roboto Medium"/>
                <a:cs typeface="Roboto Medium"/>
              </a:defRPr>
            </a:lvl2pPr>
            <a:lvl3pPr marL="1135723" indent="0">
              <a:buNone/>
              <a:defRPr>
                <a:latin typeface="Roboto Medium"/>
                <a:cs typeface="Roboto Medium"/>
              </a:defRPr>
            </a:lvl3pPr>
            <a:lvl4pPr marL="1703589" indent="0">
              <a:buNone/>
              <a:defRPr>
                <a:latin typeface="Roboto Medium"/>
                <a:cs typeface="Roboto Medium"/>
              </a:defRPr>
            </a:lvl4pPr>
            <a:lvl5pPr marL="2271450" indent="0">
              <a:buNone/>
              <a:defRPr>
                <a:latin typeface="Roboto Medium"/>
                <a:cs typeface="Roboto Medium"/>
              </a:defRPr>
            </a:lvl5pPr>
          </a:lstStyle>
          <a:p>
            <a:pPr lvl="0"/>
            <a:endParaRPr lang="it-IT" dirty="0" smtClean="0"/>
          </a:p>
        </p:txBody>
      </p:sp>
      <p:sp>
        <p:nvSpPr>
          <p:cNvPr id="13" name="Segnaposto testo 14"/>
          <p:cNvSpPr>
            <a:spLocks noGrp="1"/>
          </p:cNvSpPr>
          <p:nvPr>
            <p:ph type="body" sz="quarter" idx="15"/>
          </p:nvPr>
        </p:nvSpPr>
        <p:spPr>
          <a:xfrm>
            <a:off x="7497104" y="986648"/>
            <a:ext cx="3566778" cy="20341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lnSpc>
                <a:spcPts val="0"/>
              </a:lnSpc>
              <a:spcBef>
                <a:spcPts val="0"/>
              </a:spcBef>
              <a:buNone/>
              <a:defRPr sz="1200" cap="none" baseline="0">
                <a:solidFill>
                  <a:srgbClr val="6F6F6E"/>
                </a:solidFill>
                <a:latin typeface="Roboto Medium"/>
                <a:cs typeface="Roboto Medium"/>
              </a:defRPr>
            </a:lvl1pPr>
            <a:lvl2pPr marL="567863" indent="0">
              <a:buNone/>
              <a:defRPr>
                <a:latin typeface="Roboto Medium"/>
                <a:cs typeface="Roboto Medium"/>
              </a:defRPr>
            </a:lvl2pPr>
            <a:lvl3pPr marL="1135723" indent="0">
              <a:buNone/>
              <a:defRPr>
                <a:latin typeface="Roboto Medium"/>
                <a:cs typeface="Roboto Medium"/>
              </a:defRPr>
            </a:lvl3pPr>
            <a:lvl4pPr marL="1703589" indent="0">
              <a:buNone/>
              <a:defRPr>
                <a:latin typeface="Roboto Medium"/>
                <a:cs typeface="Roboto Medium"/>
              </a:defRPr>
            </a:lvl4pPr>
            <a:lvl5pPr marL="2271450" indent="0">
              <a:buNone/>
              <a:defRPr>
                <a:latin typeface="Roboto Medium"/>
                <a:cs typeface="Roboto Medium"/>
              </a:defRPr>
            </a:lvl5pPr>
          </a:lstStyle>
          <a:p>
            <a:pPr lvl="0"/>
            <a:endParaRPr lang="it-IT" dirty="0" smtClean="0"/>
          </a:p>
        </p:txBody>
      </p:sp>
      <p:sp>
        <p:nvSpPr>
          <p:cNvPr id="15" name="Segnaposto testo 14"/>
          <p:cNvSpPr>
            <a:spLocks noGrp="1"/>
          </p:cNvSpPr>
          <p:nvPr>
            <p:ph type="body" sz="quarter" idx="19"/>
          </p:nvPr>
        </p:nvSpPr>
        <p:spPr>
          <a:xfrm>
            <a:off x="1115547" y="1727679"/>
            <a:ext cx="2878365" cy="412713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ts val="2000"/>
              </a:lnSpc>
              <a:spcBef>
                <a:spcPts val="0"/>
              </a:spcBef>
              <a:buNone/>
              <a:defRPr sz="2000" cap="none" baseline="0">
                <a:solidFill>
                  <a:srgbClr val="6F6F6E"/>
                </a:solidFill>
                <a:latin typeface="+mn-lt"/>
                <a:cs typeface="Roboto Medium"/>
              </a:defRPr>
            </a:lvl1pPr>
            <a:lvl2pPr marL="567863" indent="0">
              <a:buNone/>
              <a:defRPr>
                <a:latin typeface="Roboto Medium"/>
                <a:cs typeface="Roboto Medium"/>
              </a:defRPr>
            </a:lvl2pPr>
            <a:lvl3pPr marL="1135723" indent="0">
              <a:buNone/>
              <a:defRPr>
                <a:latin typeface="Roboto Medium"/>
                <a:cs typeface="Roboto Medium"/>
              </a:defRPr>
            </a:lvl3pPr>
            <a:lvl4pPr marL="1703589" indent="0">
              <a:buNone/>
              <a:defRPr>
                <a:latin typeface="Roboto Medium"/>
                <a:cs typeface="Roboto Medium"/>
              </a:defRPr>
            </a:lvl4pPr>
            <a:lvl5pPr marL="2271450" indent="0">
              <a:buNone/>
              <a:defRPr>
                <a:latin typeface="Roboto Medium"/>
                <a:cs typeface="Roboto Medium"/>
              </a:defRPr>
            </a:lvl5pPr>
          </a:lstStyle>
          <a:p>
            <a:pPr lvl="0"/>
            <a:endParaRPr lang="it-IT" dirty="0" smtClean="0"/>
          </a:p>
        </p:txBody>
      </p:sp>
    </p:spTree>
    <p:extLst>
      <p:ext uri="{BB962C8B-B14F-4D97-AF65-F5344CB8AC3E}">
        <p14:creationId xmlns:p14="http://schemas.microsoft.com/office/powerpoint/2010/main" xmlns="" val="9086093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11200"/>
            <a:ext cx="10515600" cy="979488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egnaposto numero diapositiva 4"/>
          <p:cNvSpPr>
            <a:spLocks noGrp="1"/>
          </p:cNvSpPr>
          <p:nvPr>
            <p:ph type="sldNum" sz="quarter" idx="12"/>
          </p:nvPr>
        </p:nvSpPr>
        <p:spPr>
          <a:xfrm>
            <a:off x="8610600" y="6240463"/>
            <a:ext cx="2743200" cy="365125"/>
          </a:xfrm>
        </p:spPr>
        <p:txBody>
          <a:bodyPr lIns="0" tIns="0" rIns="0" bIns="0"/>
          <a:lstStyle/>
          <a:p>
            <a:fld id="{27B15C8E-8325-4EA0-8D60-197EA95E9C0B}" type="slidenum">
              <a:rPr lang="en-US" smtClean="0"/>
              <a:pPr/>
              <a:t>‹N›</a:t>
            </a:fld>
            <a:endParaRPr lang="en-US" dirty="0" smtClean="0"/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Rettangolo 5"/>
          <p:cNvSpPr/>
          <p:nvPr userDrawn="1"/>
        </p:nvSpPr>
        <p:spPr>
          <a:xfrm>
            <a:off x="9577365" y="364027"/>
            <a:ext cx="1824466" cy="2513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325150150"/>
      </p:ext>
    </p:extLst>
  </p:cSld>
  <p:clrMapOvr>
    <a:masterClrMapping/>
  </p:clrMapOvr>
  <p:transition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15C8E-8325-4EA0-8D60-197EA95E9C0B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89752662"/>
      </p:ext>
    </p:extLst>
  </p:cSld>
  <p:clrMapOvr>
    <a:masterClrMapping/>
  </p:clrMapOvr>
  <p:transition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15C8E-8325-4EA0-8D60-197EA95E9C0B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05399758"/>
      </p:ext>
    </p:extLst>
  </p:cSld>
  <p:clrMapOvr>
    <a:masterClrMapping/>
  </p:clrMapOvr>
  <p:transition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15C8E-8325-4EA0-8D60-197EA95E9C0B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64270926"/>
      </p:ext>
    </p:extLst>
  </p:cSld>
  <p:clrMapOvr>
    <a:masterClrMapping/>
  </p:clrMapOvr>
  <p:transition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ggetto 5" hidden="1"/>
          <p:cNvGraphicFramePr>
            <a:graphicFrameLocks noChangeAspect="1"/>
          </p:cNvGraphicFramePr>
          <p:nvPr/>
        </p:nvGraphicFramePr>
        <p:xfrm>
          <a:off x="1587" y="1588"/>
          <a:ext cx="1587" cy="1587"/>
        </p:xfrm>
        <a:graphic>
          <a:graphicData uri="http://schemas.openxmlformats.org/presentationml/2006/ole">
            <p:oleObj spid="_x0000_s427009" name="Diapositiva think-cell" r:id="rId3" imgW="216" imgH="216" progId="TCLayout.ActiveDocument.1">
              <p:embed/>
            </p:oleObj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437" y="0"/>
            <a:ext cx="9059594" cy="1325563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fld id="{27B15C8E-8325-4EA0-8D60-197EA95E9C0B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1637958"/>
      </p:ext>
    </p:extLst>
  </p:cSld>
  <p:clrMapOvr>
    <a:masterClrMapping/>
  </p:clrMapOvr>
  <p:transition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ggetto 5" hidden="1"/>
          <p:cNvGraphicFramePr>
            <a:graphicFrameLocks noChangeAspect="1"/>
          </p:cNvGraphicFramePr>
          <p:nvPr/>
        </p:nvGraphicFramePr>
        <p:xfrm>
          <a:off x="1587" y="1588"/>
          <a:ext cx="1587" cy="1587"/>
        </p:xfrm>
        <a:graphic>
          <a:graphicData uri="http://schemas.openxmlformats.org/presentationml/2006/ole">
            <p:oleObj spid="_x0000_s425985" name="Diapositiva think-cell" r:id="rId3" imgW="216" imgH="216" progId="TCLayout.ActiveDocument.1">
              <p:embed/>
            </p:oleObj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437" y="0"/>
            <a:ext cx="9059594" cy="1325563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fld id="{27B15C8E-8325-4EA0-8D60-197EA95E9C0B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97796289"/>
      </p:ext>
    </p:extLst>
  </p:cSld>
  <p:clrMapOvr>
    <a:masterClrMapping/>
  </p:clrMapOvr>
  <p:transition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ggetto 4" hidden="1"/>
          <p:cNvGraphicFramePr>
            <a:graphicFrameLocks noChangeAspect="1"/>
          </p:cNvGraphicFramePr>
          <p:nvPr/>
        </p:nvGraphicFramePr>
        <p:xfrm>
          <a:off x="1587" y="1588"/>
          <a:ext cx="1587" cy="1587"/>
        </p:xfrm>
        <a:graphic>
          <a:graphicData uri="http://schemas.openxmlformats.org/presentationml/2006/ole">
            <p:oleObj spid="_x0000_s446465" name="Diapositiva think-cell" r:id="rId3" imgW="216" imgH="216" progId="TCLayout.ActiveDocument.1">
              <p:embed/>
            </p:oleObj>
          </a:graphicData>
        </a:graphic>
      </p:graphicFrame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15C8E-8325-4EA0-8D60-197EA95E9C0B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11729428"/>
      </p:ext>
    </p:extLst>
  </p:cSld>
  <p:clrMapOvr>
    <a:masterClrMapping/>
  </p:clrMapOvr>
  <p:transition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3.emf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2.emf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oleObject" Target="../embeddings/oleObject1.bin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vmlDrawing" Target="../drawings/vmlDrawing1.v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xmlns="" val="4018370980"/>
              </p:ext>
            </p:extLst>
          </p:nvPr>
        </p:nvGraphicFramePr>
        <p:xfrm>
          <a:off x="1587" y="1588"/>
          <a:ext cx="1587" cy="1587"/>
        </p:xfrm>
        <a:graphic>
          <a:graphicData uri="http://schemas.openxmlformats.org/presentationml/2006/ole">
            <p:oleObj spid="_x0000_s10551" name="Diapositiva think-cell" r:id="rId24" imgW="360" imgH="360" progId="TCLayout.ActiveDocument.1">
              <p:embed/>
            </p:oleObj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fld id="{27B15C8E-8325-4EA0-8D60-197EA95E9C0B}" type="slidenum">
              <a:rPr lang="en-US" smtClean="0"/>
              <a:pPr/>
              <a:t>‹N›</a:t>
            </a:fld>
            <a:endParaRPr lang="en-US"/>
          </a:p>
        </p:txBody>
      </p:sp>
      <p:pic>
        <p:nvPicPr>
          <p:cNvPr id="11" name="Immagine 11"/>
          <p:cNvPicPr>
            <a:picLocks noChangeAspect="1"/>
          </p:cNvPicPr>
          <p:nvPr userDrawn="1"/>
        </p:nvPicPr>
        <p:blipFill>
          <a:blip r:embed="rId2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1607800" y="5835650"/>
            <a:ext cx="58420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magine 12"/>
          <p:cNvPicPr>
            <a:picLocks noChangeAspect="1"/>
          </p:cNvPicPr>
          <p:nvPr userDrawn="1"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9601200" y="417513"/>
            <a:ext cx="1752600" cy="16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3963539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65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1" r:id="rId14"/>
    <p:sldLayoutId id="2147483662" r:id="rId15"/>
    <p:sldLayoutId id="2147483664" r:id="rId16"/>
    <p:sldLayoutId id="2147483666" r:id="rId17"/>
    <p:sldLayoutId id="2147483667" r:id="rId18"/>
    <p:sldLayoutId id="2147483668" r:id="rId19"/>
    <p:sldLayoutId id="2147483669" r:id="rId20"/>
    <p:sldLayoutId id="2147483670" r:id="rId21"/>
  </p:sldLayoutIdLst>
  <p:transition>
    <p:zoom/>
  </p:transition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600" kern="1200">
          <a:solidFill>
            <a:schemeClr val="tx1"/>
          </a:solidFill>
          <a:latin typeface="Roboto Thin" pitchFamily="2" charset="0"/>
          <a:ea typeface="Roboto Thin" pitchFamily="2" charset="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Roboto Light" panose="02000000000000000000" pitchFamily="2" charset="0"/>
          <a:ea typeface="Roboto Light" panose="02000000000000000000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Roboto Light" panose="02000000000000000000" pitchFamily="2" charset="0"/>
          <a:ea typeface="Roboto Light" panose="02000000000000000000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Roboto Light" panose="02000000000000000000" pitchFamily="2" charset="0"/>
          <a:ea typeface="Roboto Light" panose="02000000000000000000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Roboto Light" panose="02000000000000000000" pitchFamily="2" charset="0"/>
          <a:ea typeface="Roboto Light" panose="02000000000000000000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Roboto Light" panose="02000000000000000000" pitchFamily="2" charset="0"/>
          <a:ea typeface="Roboto Light" panose="02000000000000000000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iessegroup.com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12.png"/><Relationship Id="rId4" Type="http://schemas.openxmlformats.org/officeDocument/2006/relationships/oleObject" Target="../embeddings/oleObject13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4.v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15.png"/><Relationship Id="rId5" Type="http://schemas.openxmlformats.org/officeDocument/2006/relationships/image" Target="../media/image2.emf"/><Relationship Id="rId4" Type="http://schemas.openxmlformats.org/officeDocument/2006/relationships/oleObject" Target="../embeddings/oleObject15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16.vml"/><Relationship Id="rId5" Type="http://schemas.openxmlformats.org/officeDocument/2006/relationships/image" Target="../media/image12.png"/><Relationship Id="rId4" Type="http://schemas.openxmlformats.org/officeDocument/2006/relationships/oleObject" Target="../embeddings/oleObject16.bin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notesSlide" Target="../notesSlides/notesSlide11.xml"/><Relationship Id="rId7" Type="http://schemas.openxmlformats.org/officeDocument/2006/relationships/diagramQuickStyle" Target="../diagrams/quickStyle1.xml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17.v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oleObject" Target="../embeddings/oleObject17.bin"/><Relationship Id="rId9" Type="http://schemas.microsoft.com/office/2007/relationships/diagramDrawing" Target="../diagrams/drawing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18.vml"/><Relationship Id="rId4" Type="http://schemas.openxmlformats.org/officeDocument/2006/relationships/oleObject" Target="../embeddings/oleObject18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19.vml"/><Relationship Id="rId5" Type="http://schemas.openxmlformats.org/officeDocument/2006/relationships/image" Target="../media/image12.png"/><Relationship Id="rId4" Type="http://schemas.openxmlformats.org/officeDocument/2006/relationships/oleObject" Target="../embeddings/oleObject19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20.vml"/><Relationship Id="rId6" Type="http://schemas.openxmlformats.org/officeDocument/2006/relationships/chart" Target="../charts/chart14.xml"/><Relationship Id="rId5" Type="http://schemas.openxmlformats.org/officeDocument/2006/relationships/chart" Target="../charts/chart13.xml"/><Relationship Id="rId4" Type="http://schemas.openxmlformats.org/officeDocument/2006/relationships/oleObject" Target="../embeddings/oleObject20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9.vml"/><Relationship Id="rId5" Type="http://schemas.openxmlformats.org/officeDocument/2006/relationships/hyperlink" Target="file:///\\home\users3\AAmurri\Documenti\INVESTOR%20RELATOR\VarieBiesse16\Biesse_simulazione.xlsx" TargetMode="External"/><Relationship Id="rId4" Type="http://schemas.openxmlformats.org/officeDocument/2006/relationships/oleObject" Target="../embeddings/oleObject9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8.xml"/><Relationship Id="rId4" Type="http://schemas.openxmlformats.org/officeDocument/2006/relationships/chart" Target="../charts/char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10.vml"/><Relationship Id="rId5" Type="http://schemas.openxmlformats.org/officeDocument/2006/relationships/chart" Target="../charts/chart4.xml"/><Relationship Id="rId4" Type="http://schemas.openxmlformats.org/officeDocument/2006/relationships/oleObject" Target="../embeddings/oleObject10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9.xml"/><Relationship Id="rId1" Type="http://schemas.openxmlformats.org/officeDocument/2006/relationships/vmlDrawing" Target="../drawings/vmlDrawing11.vml"/><Relationship Id="rId4" Type="http://schemas.openxmlformats.org/officeDocument/2006/relationships/oleObject" Target="../embeddings/oleObject11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12.png"/><Relationship Id="rId4" Type="http://schemas.openxmlformats.org/officeDocument/2006/relationships/oleObject" Target="../embeddings/oleObject12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chart" Target="../charts/chart9.xml"/><Relationship Id="rId3" Type="http://schemas.openxmlformats.org/officeDocument/2006/relationships/image" Target="../media/image15.png"/><Relationship Id="rId7" Type="http://schemas.openxmlformats.org/officeDocument/2006/relationships/chart" Target="../charts/chart8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7.xml"/><Relationship Id="rId11" Type="http://schemas.openxmlformats.org/officeDocument/2006/relationships/chart" Target="../charts/chart12.xml"/><Relationship Id="rId5" Type="http://schemas.openxmlformats.org/officeDocument/2006/relationships/chart" Target="../charts/chart6.xml"/><Relationship Id="rId10" Type="http://schemas.openxmlformats.org/officeDocument/2006/relationships/chart" Target="../charts/chart11.xml"/><Relationship Id="rId4" Type="http://schemas.openxmlformats.org/officeDocument/2006/relationships/chart" Target="../charts/chart5.xml"/><Relationship Id="rId9" Type="http://schemas.openxmlformats.org/officeDocument/2006/relationships/chart" Target="../charts/char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15C8E-8325-4EA0-8D60-197EA95E9C0B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3" name="Rettangolo 2"/>
          <p:cNvSpPr/>
          <p:nvPr/>
        </p:nvSpPr>
        <p:spPr>
          <a:xfrm>
            <a:off x="9448800" y="215900"/>
            <a:ext cx="2743200" cy="6642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880689" y="865188"/>
            <a:ext cx="4752943" cy="2182812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600" kern="1200">
                <a:solidFill>
                  <a:schemeClr val="tx1">
                    <a:lumMod val="75000"/>
                    <a:lumOff val="25000"/>
                  </a:schemeClr>
                </a:solidFill>
                <a:latin typeface="Roboto Thin" pitchFamily="2" charset="0"/>
                <a:ea typeface="Roboto Thin" pitchFamily="2" charset="0"/>
                <a:cs typeface="+mj-cs"/>
              </a:defRPr>
            </a:lvl1pPr>
          </a:lstStyle>
          <a:p>
            <a:r>
              <a:rPr lang="it-IT" altLang="en-US" sz="3600" dirty="0" err="1" smtClean="0">
                <a:solidFill>
                  <a:srgbClr val="707173"/>
                </a:solidFill>
                <a:latin typeface="Roboto Thin"/>
              </a:rPr>
              <a:t>Forward-thinking</a:t>
            </a:r>
            <a:r>
              <a:rPr lang="it-IT" altLang="en-US" sz="3600" dirty="0" smtClean="0">
                <a:solidFill>
                  <a:srgbClr val="707173"/>
                </a:solidFill>
                <a:latin typeface="Roboto Thin"/>
              </a:rPr>
              <a:t> </a:t>
            </a:r>
          </a:p>
          <a:p>
            <a:r>
              <a:rPr lang="it-IT" altLang="en-US" sz="3600" dirty="0" err="1" smtClean="0">
                <a:solidFill>
                  <a:srgbClr val="707173"/>
                </a:solidFill>
                <a:latin typeface="Roboto Thin"/>
              </a:rPr>
              <a:t>Solutions</a:t>
            </a:r>
            <a:r>
              <a:rPr lang="it-IT" altLang="en-US" sz="3600" dirty="0" smtClean="0">
                <a:solidFill>
                  <a:srgbClr val="707173"/>
                </a:solidFill>
                <a:latin typeface="Roboto Thin"/>
              </a:rPr>
              <a:t> </a:t>
            </a:r>
            <a:r>
              <a:rPr lang="it-IT" altLang="en-US" sz="3600" dirty="0" err="1" smtClean="0">
                <a:solidFill>
                  <a:srgbClr val="707173"/>
                </a:solidFill>
                <a:latin typeface="Roboto Thin"/>
              </a:rPr>
              <a:t>to</a:t>
            </a:r>
            <a:r>
              <a:rPr lang="it-IT" altLang="en-US" sz="3600" dirty="0" smtClean="0">
                <a:solidFill>
                  <a:srgbClr val="707173"/>
                </a:solidFill>
                <a:latin typeface="Roboto Thin"/>
              </a:rPr>
              <a:t> </a:t>
            </a:r>
            <a:r>
              <a:rPr lang="it-IT" altLang="en-US" sz="3600" dirty="0" err="1" smtClean="0">
                <a:solidFill>
                  <a:srgbClr val="707173"/>
                </a:solidFill>
                <a:latin typeface="Roboto Thin"/>
              </a:rPr>
              <a:t>leverage</a:t>
            </a:r>
            <a:r>
              <a:rPr lang="it-IT" altLang="en-US" sz="3600" dirty="0">
                <a:solidFill>
                  <a:srgbClr val="707173"/>
                </a:solidFill>
                <a:latin typeface="Roboto Thin"/>
              </a:rPr>
              <a:t/>
            </a:r>
            <a:br>
              <a:rPr lang="it-IT" altLang="en-US" sz="3600" dirty="0">
                <a:solidFill>
                  <a:srgbClr val="707173"/>
                </a:solidFill>
                <a:latin typeface="Roboto Thin"/>
              </a:rPr>
            </a:br>
            <a:r>
              <a:rPr lang="it-IT" altLang="en-US" sz="3600" dirty="0" smtClean="0">
                <a:solidFill>
                  <a:srgbClr val="707173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the </a:t>
            </a:r>
            <a:r>
              <a:rPr lang="it-IT" altLang="en-US" sz="3600" dirty="0" err="1" smtClean="0">
                <a:solidFill>
                  <a:srgbClr val="707173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fourth</a:t>
            </a:r>
            <a:r>
              <a:rPr lang="it-IT" altLang="en-US" sz="3600" dirty="0" smtClean="0">
                <a:solidFill>
                  <a:srgbClr val="707173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industrial </a:t>
            </a:r>
            <a:r>
              <a:rPr lang="it-IT" altLang="en-US" sz="3600" dirty="0" err="1" smtClean="0">
                <a:solidFill>
                  <a:srgbClr val="707173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revolution</a:t>
            </a:r>
            <a:endParaRPr lang="en-US" sz="3600" dirty="0">
              <a:solidFill>
                <a:srgbClr val="707173"/>
              </a:solidFill>
              <a:latin typeface="Roboto Thin"/>
            </a:endParaRPr>
          </a:p>
        </p:txBody>
      </p:sp>
      <p:sp>
        <p:nvSpPr>
          <p:cNvPr id="7" name="Figura a mano libera 6"/>
          <p:cNvSpPr/>
          <p:nvPr/>
        </p:nvSpPr>
        <p:spPr>
          <a:xfrm>
            <a:off x="1557" y="-17092"/>
            <a:ext cx="12235074" cy="6896193"/>
          </a:xfrm>
          <a:custGeom>
            <a:avLst/>
            <a:gdLst>
              <a:gd name="connsiteX0" fmla="*/ 0 w 12224825"/>
              <a:gd name="connsiteY0" fmla="*/ 6879102 h 6893170"/>
              <a:gd name="connsiteX1" fmla="*/ 28136 w 12224825"/>
              <a:gd name="connsiteY1" fmla="*/ 6049108 h 6893170"/>
              <a:gd name="connsiteX2" fmla="*/ 8412480 w 12224825"/>
              <a:gd name="connsiteY2" fmla="*/ 14068 h 6893170"/>
              <a:gd name="connsiteX3" fmla="*/ 12210757 w 12224825"/>
              <a:gd name="connsiteY3" fmla="*/ 0 h 6893170"/>
              <a:gd name="connsiteX4" fmla="*/ 12224825 w 12224825"/>
              <a:gd name="connsiteY4" fmla="*/ 6893170 h 6893170"/>
              <a:gd name="connsiteX5" fmla="*/ 0 w 12224825"/>
              <a:gd name="connsiteY5" fmla="*/ 6879102 h 6893170"/>
              <a:gd name="connsiteX0" fmla="*/ 0 w 12228926"/>
              <a:gd name="connsiteY0" fmla="*/ 6896228 h 6910296"/>
              <a:gd name="connsiteX1" fmla="*/ 28136 w 12228926"/>
              <a:gd name="connsiteY1" fmla="*/ 6066234 h 6910296"/>
              <a:gd name="connsiteX2" fmla="*/ 8412480 w 12228926"/>
              <a:gd name="connsiteY2" fmla="*/ 31194 h 6910296"/>
              <a:gd name="connsiteX3" fmla="*/ 12227848 w 12228926"/>
              <a:gd name="connsiteY3" fmla="*/ 0 h 6910296"/>
              <a:gd name="connsiteX4" fmla="*/ 12224825 w 12228926"/>
              <a:gd name="connsiteY4" fmla="*/ 6910296 h 6910296"/>
              <a:gd name="connsiteX5" fmla="*/ 0 w 12228926"/>
              <a:gd name="connsiteY5" fmla="*/ 6896228 h 6910296"/>
              <a:gd name="connsiteX0" fmla="*/ 0 w 12228926"/>
              <a:gd name="connsiteY0" fmla="*/ 6896228 h 6910296"/>
              <a:gd name="connsiteX1" fmla="*/ 28136 w 12228926"/>
              <a:gd name="connsiteY1" fmla="*/ 6066234 h 6910296"/>
              <a:gd name="connsiteX2" fmla="*/ 8421025 w 12228926"/>
              <a:gd name="connsiteY2" fmla="*/ 14068 h 6910296"/>
              <a:gd name="connsiteX3" fmla="*/ 12227848 w 12228926"/>
              <a:gd name="connsiteY3" fmla="*/ 0 h 6910296"/>
              <a:gd name="connsiteX4" fmla="*/ 12224825 w 12228926"/>
              <a:gd name="connsiteY4" fmla="*/ 6910296 h 6910296"/>
              <a:gd name="connsiteX5" fmla="*/ 0 w 12228926"/>
              <a:gd name="connsiteY5" fmla="*/ 6896228 h 6910296"/>
              <a:gd name="connsiteX0" fmla="*/ 33857 w 12262783"/>
              <a:gd name="connsiteY0" fmla="*/ 6896228 h 6910296"/>
              <a:gd name="connsiteX1" fmla="*/ 0 w 12262783"/>
              <a:gd name="connsiteY1" fmla="*/ 6097294 h 6910296"/>
              <a:gd name="connsiteX2" fmla="*/ 8454882 w 12262783"/>
              <a:gd name="connsiteY2" fmla="*/ 14068 h 6910296"/>
              <a:gd name="connsiteX3" fmla="*/ 12261705 w 12262783"/>
              <a:gd name="connsiteY3" fmla="*/ 0 h 6910296"/>
              <a:gd name="connsiteX4" fmla="*/ 12258682 w 12262783"/>
              <a:gd name="connsiteY4" fmla="*/ 6910296 h 6910296"/>
              <a:gd name="connsiteX5" fmla="*/ 33857 w 12262783"/>
              <a:gd name="connsiteY5" fmla="*/ 6896228 h 6910296"/>
              <a:gd name="connsiteX0" fmla="*/ 6148 w 12235074"/>
              <a:gd name="connsiteY0" fmla="*/ 6896228 h 6910296"/>
              <a:gd name="connsiteX1" fmla="*/ 0 w 12235074"/>
              <a:gd name="connsiteY1" fmla="*/ 6069528 h 6910296"/>
              <a:gd name="connsiteX2" fmla="*/ 8427173 w 12235074"/>
              <a:gd name="connsiteY2" fmla="*/ 14068 h 6910296"/>
              <a:gd name="connsiteX3" fmla="*/ 12233996 w 12235074"/>
              <a:gd name="connsiteY3" fmla="*/ 0 h 6910296"/>
              <a:gd name="connsiteX4" fmla="*/ 12230973 w 12235074"/>
              <a:gd name="connsiteY4" fmla="*/ 6910296 h 6910296"/>
              <a:gd name="connsiteX5" fmla="*/ 6148 w 12235074"/>
              <a:gd name="connsiteY5" fmla="*/ 6896228 h 6910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235074" h="6910296">
                <a:moveTo>
                  <a:pt x="6148" y="6896228"/>
                </a:moveTo>
                <a:cubicBezTo>
                  <a:pt x="4099" y="6620661"/>
                  <a:pt x="2049" y="6345095"/>
                  <a:pt x="0" y="6069528"/>
                </a:cubicBezTo>
                <a:lnTo>
                  <a:pt x="8427173" y="14068"/>
                </a:lnTo>
                <a:lnTo>
                  <a:pt x="12233996" y="0"/>
                </a:lnTo>
                <a:cubicBezTo>
                  <a:pt x="12238685" y="2297723"/>
                  <a:pt x="12226284" y="4612573"/>
                  <a:pt x="12230973" y="6910296"/>
                </a:cubicBezTo>
                <a:lnTo>
                  <a:pt x="6148" y="6896228"/>
                </a:lnTo>
                <a:close/>
              </a:path>
            </a:pathLst>
          </a:custGeom>
          <a:solidFill>
            <a:srgbClr val="BAB9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object 8"/>
          <p:cNvSpPr/>
          <p:nvPr/>
        </p:nvSpPr>
        <p:spPr>
          <a:xfrm>
            <a:off x="10472088" y="4452174"/>
            <a:ext cx="1664865" cy="2416587"/>
          </a:xfrm>
          <a:custGeom>
            <a:avLst/>
            <a:gdLst/>
            <a:ahLst/>
            <a:cxnLst/>
            <a:rect l="l" t="t" r="r" b="b"/>
            <a:pathLst>
              <a:path w="1657984" h="2378710">
                <a:moveTo>
                  <a:pt x="1657571" y="14"/>
                </a:moveTo>
                <a:lnTo>
                  <a:pt x="0" y="1190713"/>
                </a:lnTo>
                <a:lnTo>
                  <a:pt x="1657571" y="2378098"/>
                </a:lnTo>
                <a:lnTo>
                  <a:pt x="1657571" y="14"/>
                </a:lnTo>
              </a:path>
            </a:pathLst>
          </a:custGeom>
          <a:solidFill>
            <a:srgbClr val="6E6F72">
              <a:alpha val="6980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8"/>
          <p:cNvSpPr/>
          <p:nvPr/>
        </p:nvSpPr>
        <p:spPr>
          <a:xfrm flipH="1">
            <a:off x="10465837" y="3252178"/>
            <a:ext cx="1664262" cy="2401808"/>
          </a:xfrm>
          <a:custGeom>
            <a:avLst/>
            <a:gdLst/>
            <a:ahLst/>
            <a:cxnLst/>
            <a:rect l="l" t="t" r="r" b="b"/>
            <a:pathLst>
              <a:path w="1657984" h="2378710">
                <a:moveTo>
                  <a:pt x="1657571" y="14"/>
                </a:moveTo>
                <a:lnTo>
                  <a:pt x="0" y="1190713"/>
                </a:lnTo>
                <a:lnTo>
                  <a:pt x="1657571" y="2378098"/>
                </a:lnTo>
                <a:lnTo>
                  <a:pt x="1657571" y="14"/>
                </a:lnTo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Titolo 1"/>
          <p:cNvSpPr txBox="1">
            <a:spLocks/>
          </p:cNvSpPr>
          <p:nvPr/>
        </p:nvSpPr>
        <p:spPr bwMode="auto">
          <a:xfrm>
            <a:off x="797610" y="3245858"/>
            <a:ext cx="3240990" cy="434451"/>
          </a:xfrm>
          <a:prstGeom prst="rect">
            <a:avLst/>
          </a:prstGeom>
          <a:noFill/>
          <a:ln>
            <a:noFill/>
          </a:ln>
        </p:spPr>
        <p:txBody>
          <a:bodyPr lIns="65290" tIns="0" rIns="0" bIns="0" anchor="t"/>
          <a:lstStyle>
            <a:lvl1pPr algn="l" defTabSz="496888" rtl="0" eaLnBrk="0" fontAlgn="base" hangingPunct="0">
              <a:spcBef>
                <a:spcPct val="0"/>
              </a:spcBef>
              <a:spcAft>
                <a:spcPct val="0"/>
              </a:spcAft>
              <a:defRPr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496888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Roboto Thin" pitchFamily="2" charset="0"/>
              </a:defRPr>
            </a:lvl2pPr>
            <a:lvl3pPr algn="l" defTabSz="496888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Roboto Thin" pitchFamily="2" charset="0"/>
              </a:defRPr>
            </a:lvl3pPr>
            <a:lvl4pPr algn="l" defTabSz="496888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Roboto Thin" pitchFamily="2" charset="0"/>
              </a:defRPr>
            </a:lvl4pPr>
            <a:lvl5pPr algn="l" defTabSz="496888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Roboto Thin" pitchFamily="2" charset="0"/>
              </a:defRPr>
            </a:lvl5pPr>
            <a:lvl6pPr marL="457200" algn="l" defTabSz="496888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Roboto Thin" pitchFamily="2" charset="0"/>
              </a:defRPr>
            </a:lvl6pPr>
            <a:lvl7pPr marL="914400" algn="l" defTabSz="496888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Roboto Thin" pitchFamily="2" charset="0"/>
              </a:defRPr>
            </a:lvl7pPr>
            <a:lvl8pPr marL="1371600" algn="l" defTabSz="496888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Roboto Thin" pitchFamily="2" charset="0"/>
              </a:defRPr>
            </a:lvl8pPr>
            <a:lvl9pPr marL="1828800" algn="l" defTabSz="496888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Roboto Thin" pitchFamily="2" charset="0"/>
              </a:defRPr>
            </a:lvl9pPr>
          </a:lstStyle>
          <a:p>
            <a:pPr eaLnBrk="1" hangingPunct="1">
              <a:defRPr/>
            </a:pPr>
            <a:r>
              <a:rPr lang="it-IT" altLang="en-US" sz="2000" b="1" baseline="30000" dirty="0" err="1" smtClean="0">
                <a:solidFill>
                  <a:srgbClr val="6E6F72"/>
                </a:solidFill>
                <a:latin typeface="Roboto Thin" pitchFamily="2" charset="0"/>
                <a:ea typeface="Roboto Thin" pitchFamily="2" charset="0"/>
              </a:rPr>
              <a:t>phone</a:t>
            </a:r>
            <a:r>
              <a:rPr lang="it-IT" altLang="en-US" sz="2000" b="1" baseline="30000" dirty="0" smtClean="0">
                <a:solidFill>
                  <a:srgbClr val="6E6F72"/>
                </a:solidFill>
                <a:latin typeface="Roboto Thin" pitchFamily="2" charset="0"/>
                <a:ea typeface="Roboto Thin" pitchFamily="2" charset="0"/>
              </a:rPr>
              <a:t> </a:t>
            </a:r>
            <a:r>
              <a:rPr lang="it-IT" altLang="en-US" sz="2000" b="1" baseline="30000" dirty="0" err="1" smtClean="0">
                <a:solidFill>
                  <a:srgbClr val="6E6F72"/>
                </a:solidFill>
                <a:latin typeface="Roboto Thin" pitchFamily="2" charset="0"/>
                <a:ea typeface="Roboto Thin" pitchFamily="2" charset="0"/>
              </a:rPr>
              <a:t>conference</a:t>
            </a:r>
            <a:r>
              <a:rPr lang="it-IT" altLang="en-US" sz="2000" b="1" baseline="30000" dirty="0" smtClean="0">
                <a:solidFill>
                  <a:srgbClr val="6E6F72"/>
                </a:solidFill>
                <a:latin typeface="Roboto Thin" pitchFamily="2" charset="0"/>
                <a:ea typeface="Roboto Thin" pitchFamily="2" charset="0"/>
              </a:rPr>
              <a:t> </a:t>
            </a:r>
            <a:r>
              <a:rPr lang="it-IT" altLang="en-US" sz="2000" b="1" baseline="30000" dirty="0" err="1" smtClean="0">
                <a:solidFill>
                  <a:srgbClr val="6E6F72"/>
                </a:solidFill>
                <a:latin typeface="Roboto Thin" pitchFamily="2" charset="0"/>
                <a:ea typeface="Roboto Thin" pitchFamily="2" charset="0"/>
              </a:rPr>
              <a:t>call</a:t>
            </a:r>
            <a:r>
              <a:rPr lang="it-IT" altLang="en-US" sz="2000" b="1" baseline="30000" dirty="0" smtClean="0">
                <a:solidFill>
                  <a:srgbClr val="6E6F72"/>
                </a:solidFill>
                <a:latin typeface="Roboto Thin" pitchFamily="2" charset="0"/>
                <a:ea typeface="Roboto Thin" pitchFamily="2" charset="0"/>
              </a:rPr>
              <a:t> </a:t>
            </a:r>
          </a:p>
          <a:p>
            <a:pPr eaLnBrk="1" hangingPunct="1">
              <a:defRPr/>
            </a:pPr>
            <a:r>
              <a:rPr lang="it-IT" altLang="en-US" sz="2000" b="1" baseline="30000" dirty="0" smtClean="0">
                <a:solidFill>
                  <a:srgbClr val="6E6F72"/>
                </a:solidFill>
                <a:latin typeface="Roboto Thin" pitchFamily="2" charset="0"/>
                <a:ea typeface="Roboto Thin" pitchFamily="2" charset="0"/>
              </a:rPr>
              <a:t>Pesaro, 4 p.m. – May 14th</a:t>
            </a:r>
          </a:p>
          <a:p>
            <a:pPr eaLnBrk="1" hangingPunct="1">
              <a:defRPr/>
            </a:pPr>
            <a:r>
              <a:rPr lang="it-IT" altLang="en-US" sz="1800" b="1" baseline="30000" dirty="0" smtClean="0">
                <a:solidFill>
                  <a:srgbClr val="6E6F72"/>
                </a:solidFill>
                <a:latin typeface="Roboto Thin" pitchFamily="2" charset="0"/>
                <a:ea typeface="Roboto Thin" pitchFamily="2" charset="0"/>
              </a:rPr>
              <a:t>Mr.  A.</a:t>
            </a:r>
            <a:r>
              <a:rPr lang="it-IT" altLang="en-US" sz="1800" b="1" dirty="0" smtClean="0">
                <a:solidFill>
                  <a:srgbClr val="6E6F72"/>
                </a:solidFill>
                <a:latin typeface="Roboto Thin" pitchFamily="2" charset="0"/>
                <a:ea typeface="Roboto Thin" pitchFamily="2" charset="0"/>
              </a:rPr>
              <a:t> </a:t>
            </a:r>
            <a:r>
              <a:rPr lang="it-IT" altLang="en-US" sz="1800" b="1" baseline="30000" dirty="0" smtClean="0">
                <a:solidFill>
                  <a:srgbClr val="6E6F72"/>
                </a:solidFill>
                <a:latin typeface="Roboto Thin" pitchFamily="2" charset="0"/>
                <a:ea typeface="Roboto Thin" pitchFamily="2" charset="0"/>
              </a:rPr>
              <a:t>Amurri</a:t>
            </a:r>
          </a:p>
          <a:p>
            <a:pPr eaLnBrk="1" hangingPunct="1">
              <a:defRPr/>
            </a:pPr>
            <a:r>
              <a:rPr lang="it-IT" altLang="en-US" sz="1800" b="1" baseline="30000" dirty="0" smtClean="0">
                <a:solidFill>
                  <a:srgbClr val="6E6F72"/>
                </a:solidFill>
                <a:latin typeface="Roboto Thin" pitchFamily="2" charset="0"/>
                <a:ea typeface="Roboto Thin" pitchFamily="2" charset="0"/>
                <a:hlinkClick r:id="rId3"/>
              </a:rPr>
              <a:t>www.biessegroup.com</a:t>
            </a:r>
            <a:endParaRPr lang="it-IT" altLang="en-US" sz="1800" b="1" baseline="30000" dirty="0" smtClean="0">
              <a:solidFill>
                <a:srgbClr val="6E6F72"/>
              </a:solidFill>
              <a:latin typeface="Roboto Thin" pitchFamily="2" charset="0"/>
              <a:ea typeface="Roboto Thin" pitchFamily="2" charset="0"/>
            </a:endParaRPr>
          </a:p>
          <a:p>
            <a:pPr eaLnBrk="1" hangingPunct="1">
              <a:defRPr/>
            </a:pPr>
            <a:r>
              <a:rPr lang="it-IT" altLang="en-US" sz="1800" b="1" baseline="30000" dirty="0" err="1" smtClean="0">
                <a:solidFill>
                  <a:srgbClr val="6E6F72"/>
                </a:solidFill>
                <a:latin typeface="Roboto Thin" pitchFamily="2" charset="0"/>
                <a:ea typeface="Roboto Thin" pitchFamily="2" charset="0"/>
              </a:rPr>
              <a:t>investor</a:t>
            </a:r>
            <a:r>
              <a:rPr lang="it-IT" altLang="en-US" sz="1800" b="1" baseline="30000" dirty="0" smtClean="0">
                <a:solidFill>
                  <a:srgbClr val="6E6F72"/>
                </a:solidFill>
                <a:latin typeface="Roboto Thin" pitchFamily="2" charset="0"/>
                <a:ea typeface="Roboto Thin" pitchFamily="2" charset="0"/>
              </a:rPr>
              <a:t> </a:t>
            </a:r>
            <a:r>
              <a:rPr lang="it-IT" altLang="en-US" sz="1800" b="1" baseline="30000" dirty="0" err="1" smtClean="0">
                <a:solidFill>
                  <a:srgbClr val="6E6F72"/>
                </a:solidFill>
                <a:latin typeface="Roboto Thin" pitchFamily="2" charset="0"/>
                <a:ea typeface="Roboto Thin" pitchFamily="2" charset="0"/>
              </a:rPr>
              <a:t>relator</a:t>
            </a:r>
            <a:endParaRPr lang="it-IT" altLang="en-US" sz="1800" b="1" dirty="0" smtClean="0">
              <a:solidFill>
                <a:srgbClr val="6E6F72"/>
              </a:solidFill>
              <a:latin typeface="Roboto Thin" pitchFamily="2" charset="0"/>
              <a:ea typeface="Roboto Thin" pitchFamily="2" charset="0"/>
            </a:endParaRPr>
          </a:p>
          <a:p>
            <a:pPr eaLnBrk="1" hangingPunct="1">
              <a:defRPr/>
            </a:pPr>
            <a:endParaRPr lang="it-IT" altLang="en-US" sz="2000" b="1" baseline="30000" dirty="0" smtClean="0">
              <a:solidFill>
                <a:srgbClr val="6E6F72"/>
              </a:solidFill>
              <a:latin typeface="Roboto Thin" pitchFamily="2" charset="0"/>
              <a:ea typeface="Roboto Thin" pitchFamily="2" charset="0"/>
            </a:endParaRPr>
          </a:p>
          <a:p>
            <a:pPr eaLnBrk="1" hangingPunct="1">
              <a:defRPr/>
            </a:pPr>
            <a:endParaRPr lang="it-IT" altLang="en-US" sz="2000" b="1" baseline="30000" dirty="0">
              <a:solidFill>
                <a:srgbClr val="6E6F72"/>
              </a:solidFill>
              <a:latin typeface="Roboto Thin" pitchFamily="2" charset="0"/>
              <a:ea typeface="Roboto Thin" pitchFamily="2" charset="0"/>
            </a:endParaRPr>
          </a:p>
        </p:txBody>
      </p:sp>
      <p:pic>
        <p:nvPicPr>
          <p:cNvPr id="13" name="Segnaposto contenuto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33633" y="4324569"/>
            <a:ext cx="2750950" cy="255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08053365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B7359-D012-3C45-A186-078B3FE6722D}" type="slidenum">
              <a:rPr lang="it-IT" sz="1400" smtClean="0"/>
              <a:pPr/>
              <a:t>10</a:t>
            </a:fld>
            <a:endParaRPr lang="it-IT" sz="1400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14"/>
          </p:nvPr>
        </p:nvSpPr>
        <p:spPr>
          <a:xfrm>
            <a:off x="85428" y="179240"/>
            <a:ext cx="10019156" cy="477929"/>
          </a:xfrm>
        </p:spPr>
        <p:txBody>
          <a:bodyPr/>
          <a:lstStyle/>
          <a:p>
            <a:r>
              <a:rPr lang="it-IT" dirty="0" err="1" smtClean="0">
                <a:solidFill>
                  <a:schemeClr val="tx1"/>
                </a:solidFill>
              </a:rPr>
              <a:t>SOPhia</a:t>
            </a:r>
            <a:r>
              <a:rPr lang="it-IT" dirty="0" smtClean="0">
                <a:solidFill>
                  <a:schemeClr val="tx1"/>
                </a:solidFill>
              </a:rPr>
              <a:t> IS BORN</a:t>
            </a: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68" name="Rectangle 118">
            <a:extLst>
              <a:ext uri="{FF2B5EF4-FFF2-40B4-BE49-F238E27FC236}">
                <a16:creationId xmlns="" xmlns:a16="http://schemas.microsoft.com/office/drawing/2014/main" id="{9BDA879D-6DDB-4613-A8E0-7BA190FC9C82}"/>
              </a:ext>
            </a:extLst>
          </p:cNvPr>
          <p:cNvSpPr/>
          <p:nvPr/>
        </p:nvSpPr>
        <p:spPr>
          <a:xfrm>
            <a:off x="3238884" y="2243164"/>
            <a:ext cx="2197254" cy="4506257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69" name="Oval 119">
            <a:extLst>
              <a:ext uri="{FF2B5EF4-FFF2-40B4-BE49-F238E27FC236}">
                <a16:creationId xmlns="" xmlns:a16="http://schemas.microsoft.com/office/drawing/2014/main" id="{60A2A068-A83E-46FD-98AC-E2629E58771D}"/>
              </a:ext>
            </a:extLst>
          </p:cNvPr>
          <p:cNvSpPr/>
          <p:nvPr/>
        </p:nvSpPr>
        <p:spPr>
          <a:xfrm>
            <a:off x="230886" y="2161226"/>
            <a:ext cx="2447681" cy="2340000"/>
          </a:xfrm>
          <a:prstGeom prst="ellipse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70" name="Picture 4" descr="Risultati immagini per ACCENTURE logo">
            <a:extLst>
              <a:ext uri="{FF2B5EF4-FFF2-40B4-BE49-F238E27FC236}">
                <a16:creationId xmlns="" xmlns:a16="http://schemas.microsoft.com/office/drawing/2014/main" id="{E411DE2A-ECB7-492A-BE74-62B745B2E5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2576" y="3393790"/>
            <a:ext cx="1759669" cy="502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TextBox 107">
            <a:extLst>
              <a:ext uri="{FF2B5EF4-FFF2-40B4-BE49-F238E27FC236}">
                <a16:creationId xmlns="" xmlns:a16="http://schemas.microsoft.com/office/drawing/2014/main" id="{FFD1698F-79CD-4A70-B452-BDF0044D46EC}"/>
              </a:ext>
            </a:extLst>
          </p:cNvPr>
          <p:cNvSpPr txBox="1"/>
          <p:nvPr/>
        </p:nvSpPr>
        <p:spPr>
          <a:xfrm>
            <a:off x="-41397" y="3001389"/>
            <a:ext cx="319180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i="1" dirty="0">
                <a:solidFill>
                  <a:schemeClr val="bg1">
                    <a:lumMod val="50000"/>
                  </a:schemeClr>
                </a:solidFill>
              </a:rPr>
              <a:t>Know-How, expertise and resources </a:t>
            </a:r>
          </a:p>
        </p:txBody>
      </p:sp>
      <p:pic>
        <p:nvPicPr>
          <p:cNvPr id="72" name="Picture 2" descr="Risultati immagini per biesse logo">
            <a:extLst>
              <a:ext uri="{FF2B5EF4-FFF2-40B4-BE49-F238E27FC236}">
                <a16:creationId xmlns="" xmlns:a16="http://schemas.microsoft.com/office/drawing/2014/main" id="{62A6C5AD-B5A0-4E5D-851C-F8800CEF0C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4505" y="2126441"/>
            <a:ext cx="1748081" cy="1311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162">
            <a:extLst>
              <a:ext uri="{FF2B5EF4-FFF2-40B4-BE49-F238E27FC236}">
                <a16:creationId xmlns="" xmlns:a16="http://schemas.microsoft.com/office/drawing/2014/main" id="{3F14D4E4-180E-4943-B69C-809A7DE9F6A5}"/>
              </a:ext>
            </a:extLst>
          </p:cNvPr>
          <p:cNvGrpSpPr/>
          <p:nvPr/>
        </p:nvGrpSpPr>
        <p:grpSpPr>
          <a:xfrm>
            <a:off x="2778263" y="2112400"/>
            <a:ext cx="3059337" cy="4752000"/>
            <a:chOff x="3143922" y="1153499"/>
            <a:chExt cx="2615495" cy="4062064"/>
          </a:xfrm>
        </p:grpSpPr>
        <p:sp>
          <p:nvSpPr>
            <p:cNvPr id="116" name="TextBox 163">
              <a:extLst>
                <a:ext uri="{FF2B5EF4-FFF2-40B4-BE49-F238E27FC236}">
                  <a16:creationId xmlns="" xmlns:a16="http://schemas.microsoft.com/office/drawing/2014/main" id="{9225CC6B-978E-4A43-A086-3BBDB482DD85}"/>
                </a:ext>
              </a:extLst>
            </p:cNvPr>
            <p:cNvSpPr txBox="1"/>
            <p:nvPr/>
          </p:nvSpPr>
          <p:spPr>
            <a:xfrm>
              <a:off x="3962918" y="2951218"/>
              <a:ext cx="321835" cy="2264345"/>
            </a:xfrm>
            <a:prstGeom prst="rect">
              <a:avLst/>
            </a:prstGeom>
            <a:noFill/>
            <a:ln>
              <a:noFill/>
            </a:ln>
          </p:spPr>
          <p:txBody>
            <a:bodyPr vert="wordArtVert" wrap="square" rtlCol="0">
              <a:spAutoFit/>
            </a:bodyPr>
            <a:lstStyle/>
            <a:p>
              <a:r>
                <a:rPr lang="it-IT" sz="105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PTIMIZATION</a:t>
              </a:r>
            </a:p>
          </p:txBody>
        </p:sp>
        <p:sp>
          <p:nvSpPr>
            <p:cNvPr id="117" name="TextBox 164">
              <a:extLst>
                <a:ext uri="{FF2B5EF4-FFF2-40B4-BE49-F238E27FC236}">
                  <a16:creationId xmlns="" xmlns:a16="http://schemas.microsoft.com/office/drawing/2014/main" id="{B3B450FB-69C8-411E-84D7-F3D9785E9682}"/>
                </a:ext>
              </a:extLst>
            </p:cNvPr>
            <p:cNvSpPr txBox="1"/>
            <p:nvPr/>
          </p:nvSpPr>
          <p:spPr>
            <a:xfrm>
              <a:off x="4197449" y="2951218"/>
              <a:ext cx="321835" cy="2264345"/>
            </a:xfrm>
            <a:prstGeom prst="rect">
              <a:avLst/>
            </a:prstGeom>
            <a:noFill/>
            <a:ln>
              <a:noFill/>
            </a:ln>
          </p:spPr>
          <p:txBody>
            <a:bodyPr vert="wordArtVert" wrap="square" rtlCol="0">
              <a:spAutoFit/>
            </a:bodyPr>
            <a:lstStyle/>
            <a:p>
              <a:r>
                <a:rPr lang="it-IT" sz="105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REDICTIVITY</a:t>
              </a:r>
            </a:p>
          </p:txBody>
        </p:sp>
        <p:grpSp>
          <p:nvGrpSpPr>
            <p:cNvPr id="7" name="Group 165">
              <a:extLst>
                <a:ext uri="{FF2B5EF4-FFF2-40B4-BE49-F238E27FC236}">
                  <a16:creationId xmlns="" xmlns:a16="http://schemas.microsoft.com/office/drawing/2014/main" id="{012DE7A4-6492-48F4-B358-C9C52C2B60BA}"/>
                </a:ext>
              </a:extLst>
            </p:cNvPr>
            <p:cNvGrpSpPr/>
            <p:nvPr/>
          </p:nvGrpSpPr>
          <p:grpSpPr>
            <a:xfrm>
              <a:off x="3143922" y="1153499"/>
              <a:ext cx="2615495" cy="3856214"/>
              <a:chOff x="3186454" y="1153499"/>
              <a:chExt cx="2615495" cy="3856214"/>
            </a:xfrm>
          </p:grpSpPr>
          <p:pic>
            <p:nvPicPr>
              <p:cNvPr id="119" name="Picture 166">
                <a:extLst>
                  <a:ext uri="{FF2B5EF4-FFF2-40B4-BE49-F238E27FC236}">
                    <a16:creationId xmlns="" xmlns:a16="http://schemas.microsoft.com/office/drawing/2014/main" id="{CEF84EC2-1629-445D-AC39-44EE2402700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3186454" y="1153499"/>
                <a:ext cx="2615495" cy="2120928"/>
              </a:xfrm>
              <a:prstGeom prst="rect">
                <a:avLst/>
              </a:prstGeom>
              <a:ln>
                <a:noFill/>
              </a:ln>
            </p:spPr>
          </p:pic>
          <p:sp>
            <p:nvSpPr>
              <p:cNvPr id="120" name="TextBox 167">
                <a:extLst>
                  <a:ext uri="{FF2B5EF4-FFF2-40B4-BE49-F238E27FC236}">
                    <a16:creationId xmlns="" xmlns:a16="http://schemas.microsoft.com/office/drawing/2014/main" id="{E129EB87-F009-4A14-8703-CE14FC1789C8}"/>
                  </a:ext>
                </a:extLst>
              </p:cNvPr>
              <p:cNvSpPr txBox="1"/>
              <p:nvPr/>
            </p:nvSpPr>
            <p:spPr>
              <a:xfrm>
                <a:off x="3769783" y="2951218"/>
                <a:ext cx="321835" cy="15465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wordArtVert" wrap="square" rtlCol="0">
                <a:spAutoFit/>
              </a:bodyPr>
              <a:lstStyle/>
              <a:p>
                <a:r>
                  <a:rPr lang="it-IT" sz="105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ERVICES</a:t>
                </a:r>
              </a:p>
            </p:txBody>
          </p:sp>
          <p:sp>
            <p:nvSpPr>
              <p:cNvPr id="121" name="TextBox 168">
                <a:extLst>
                  <a:ext uri="{FF2B5EF4-FFF2-40B4-BE49-F238E27FC236}">
                    <a16:creationId xmlns="" xmlns:a16="http://schemas.microsoft.com/office/drawing/2014/main" id="{F74784FB-0F1C-4A22-BCB2-D302B9ABBBD1}"/>
                  </a:ext>
                </a:extLst>
              </p:cNvPr>
              <p:cNvSpPr txBox="1"/>
              <p:nvPr/>
            </p:nvSpPr>
            <p:spPr>
              <a:xfrm>
                <a:off x="4448372" y="2951218"/>
                <a:ext cx="321835" cy="139108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wordArtVert" wrap="square" rtlCol="0">
                <a:spAutoFit/>
              </a:bodyPr>
              <a:lstStyle/>
              <a:p>
                <a:r>
                  <a:rPr lang="it-IT" sz="105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UMAN</a:t>
                </a:r>
              </a:p>
            </p:txBody>
          </p:sp>
          <p:sp>
            <p:nvSpPr>
              <p:cNvPr id="122" name="TextBox 169">
                <a:extLst>
                  <a:ext uri="{FF2B5EF4-FFF2-40B4-BE49-F238E27FC236}">
                    <a16:creationId xmlns="" xmlns:a16="http://schemas.microsoft.com/office/drawing/2014/main" id="{67FA8541-F6B7-43EB-A0B7-6651D50B1279}"/>
                  </a:ext>
                </a:extLst>
              </p:cNvPr>
              <p:cNvSpPr txBox="1"/>
              <p:nvPr/>
            </p:nvSpPr>
            <p:spPr>
              <a:xfrm>
                <a:off x="4650235" y="2951218"/>
                <a:ext cx="321835" cy="205849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wordArtVert" wrap="square" rtlCol="0">
                <a:spAutoFit/>
              </a:bodyPr>
              <a:lstStyle/>
              <a:p>
                <a:r>
                  <a:rPr lang="it-IT" sz="105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NNOVATION</a:t>
                </a:r>
              </a:p>
            </p:txBody>
          </p:sp>
          <p:sp>
            <p:nvSpPr>
              <p:cNvPr id="123" name="TextBox 170">
                <a:extLst>
                  <a:ext uri="{FF2B5EF4-FFF2-40B4-BE49-F238E27FC236}">
                    <a16:creationId xmlns="" xmlns:a16="http://schemas.microsoft.com/office/drawing/2014/main" id="{5D807E01-F5E8-4F5B-B79B-96F008BBD886}"/>
                  </a:ext>
                </a:extLst>
              </p:cNvPr>
              <p:cNvSpPr txBox="1"/>
              <p:nvPr/>
            </p:nvSpPr>
            <p:spPr>
              <a:xfrm>
                <a:off x="4853703" y="2951218"/>
                <a:ext cx="321835" cy="15465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wordArtVert" wrap="square" rtlCol="0">
                <a:spAutoFit/>
              </a:bodyPr>
              <a:lstStyle/>
              <a:p>
                <a:r>
                  <a:rPr lang="it-IT" sz="105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NALYSIS</a:t>
                </a:r>
              </a:p>
            </p:txBody>
          </p:sp>
        </p:grpSp>
      </p:grpSp>
      <p:grpSp>
        <p:nvGrpSpPr>
          <p:cNvPr id="8" name="Group 1">
            <a:extLst>
              <a:ext uri="{FF2B5EF4-FFF2-40B4-BE49-F238E27FC236}">
                <a16:creationId xmlns="" xmlns:a16="http://schemas.microsoft.com/office/drawing/2014/main" id="{4D918739-7A7C-495B-80A3-724C9F3BEF2A}"/>
              </a:ext>
            </a:extLst>
          </p:cNvPr>
          <p:cNvGrpSpPr/>
          <p:nvPr/>
        </p:nvGrpSpPr>
        <p:grpSpPr>
          <a:xfrm>
            <a:off x="8835771" y="2617187"/>
            <a:ext cx="3730906" cy="3460446"/>
            <a:chOff x="3021586" y="1478667"/>
            <a:chExt cx="3189635" cy="2958029"/>
          </a:xfrm>
        </p:grpSpPr>
        <p:grpSp>
          <p:nvGrpSpPr>
            <p:cNvPr id="9" name="Group 4">
              <a:extLst>
                <a:ext uri="{FF2B5EF4-FFF2-40B4-BE49-F238E27FC236}">
                  <a16:creationId xmlns="" xmlns:a16="http://schemas.microsoft.com/office/drawing/2014/main" id="{0445A0BE-C754-4C5C-97C5-ABB95BE64FAE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3021586" y="1478667"/>
              <a:ext cx="661517" cy="559171"/>
              <a:chOff x="3812" y="2386"/>
              <a:chExt cx="1855" cy="1568"/>
            </a:xfrm>
            <a:solidFill>
              <a:schemeClr val="tx1">
                <a:alpha val="89804"/>
              </a:schemeClr>
            </a:solidFill>
          </p:grpSpPr>
          <p:sp>
            <p:nvSpPr>
              <p:cNvPr id="97" name="Freeform 5">
                <a:extLst>
                  <a:ext uri="{FF2B5EF4-FFF2-40B4-BE49-F238E27FC236}">
                    <a16:creationId xmlns="" xmlns:a16="http://schemas.microsoft.com/office/drawing/2014/main" id="{D940EFF2-C95F-45F8-866B-12A06E071A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03" y="3812"/>
                <a:ext cx="347" cy="80"/>
              </a:xfrm>
              <a:custGeom>
                <a:avLst/>
                <a:gdLst>
                  <a:gd name="T0" fmla="*/ 310 w 347"/>
                  <a:gd name="T1" fmla="*/ 80 h 80"/>
                  <a:gd name="T2" fmla="*/ 310 w 347"/>
                  <a:gd name="T3" fmla="*/ 80 h 80"/>
                  <a:gd name="T4" fmla="*/ 36 w 347"/>
                  <a:gd name="T5" fmla="*/ 80 h 80"/>
                  <a:gd name="T6" fmla="*/ 36 w 347"/>
                  <a:gd name="T7" fmla="*/ 80 h 80"/>
                  <a:gd name="T8" fmla="*/ 24 w 347"/>
                  <a:gd name="T9" fmla="*/ 78 h 80"/>
                  <a:gd name="T10" fmla="*/ 18 w 347"/>
                  <a:gd name="T11" fmla="*/ 76 h 80"/>
                  <a:gd name="T12" fmla="*/ 12 w 347"/>
                  <a:gd name="T13" fmla="*/ 72 h 80"/>
                  <a:gd name="T14" fmla="*/ 8 w 347"/>
                  <a:gd name="T15" fmla="*/ 66 h 80"/>
                  <a:gd name="T16" fmla="*/ 4 w 347"/>
                  <a:gd name="T17" fmla="*/ 60 h 80"/>
                  <a:gd name="T18" fmla="*/ 2 w 347"/>
                  <a:gd name="T19" fmla="*/ 50 h 80"/>
                  <a:gd name="T20" fmla="*/ 0 w 347"/>
                  <a:gd name="T21" fmla="*/ 40 h 80"/>
                  <a:gd name="T22" fmla="*/ 0 w 347"/>
                  <a:gd name="T23" fmla="*/ 40 h 80"/>
                  <a:gd name="T24" fmla="*/ 2 w 347"/>
                  <a:gd name="T25" fmla="*/ 32 h 80"/>
                  <a:gd name="T26" fmla="*/ 4 w 347"/>
                  <a:gd name="T27" fmla="*/ 26 h 80"/>
                  <a:gd name="T28" fmla="*/ 8 w 347"/>
                  <a:gd name="T29" fmla="*/ 18 h 80"/>
                  <a:gd name="T30" fmla="*/ 12 w 347"/>
                  <a:gd name="T31" fmla="*/ 12 h 80"/>
                  <a:gd name="T32" fmla="*/ 18 w 347"/>
                  <a:gd name="T33" fmla="*/ 8 h 80"/>
                  <a:gd name="T34" fmla="*/ 24 w 347"/>
                  <a:gd name="T35" fmla="*/ 2 h 80"/>
                  <a:gd name="T36" fmla="*/ 30 w 347"/>
                  <a:gd name="T37" fmla="*/ 0 h 80"/>
                  <a:gd name="T38" fmla="*/ 36 w 347"/>
                  <a:gd name="T39" fmla="*/ 0 h 80"/>
                  <a:gd name="T40" fmla="*/ 36 w 347"/>
                  <a:gd name="T41" fmla="*/ 0 h 80"/>
                  <a:gd name="T42" fmla="*/ 310 w 347"/>
                  <a:gd name="T43" fmla="*/ 0 h 80"/>
                  <a:gd name="T44" fmla="*/ 310 w 347"/>
                  <a:gd name="T45" fmla="*/ 0 h 80"/>
                  <a:gd name="T46" fmla="*/ 316 w 347"/>
                  <a:gd name="T47" fmla="*/ 0 h 80"/>
                  <a:gd name="T48" fmla="*/ 324 w 347"/>
                  <a:gd name="T49" fmla="*/ 2 h 80"/>
                  <a:gd name="T50" fmla="*/ 330 w 347"/>
                  <a:gd name="T51" fmla="*/ 8 h 80"/>
                  <a:gd name="T52" fmla="*/ 337 w 347"/>
                  <a:gd name="T53" fmla="*/ 12 h 80"/>
                  <a:gd name="T54" fmla="*/ 341 w 347"/>
                  <a:gd name="T55" fmla="*/ 18 h 80"/>
                  <a:gd name="T56" fmla="*/ 345 w 347"/>
                  <a:gd name="T57" fmla="*/ 26 h 80"/>
                  <a:gd name="T58" fmla="*/ 347 w 347"/>
                  <a:gd name="T59" fmla="*/ 32 h 80"/>
                  <a:gd name="T60" fmla="*/ 347 w 347"/>
                  <a:gd name="T61" fmla="*/ 40 h 80"/>
                  <a:gd name="T62" fmla="*/ 347 w 347"/>
                  <a:gd name="T63" fmla="*/ 40 h 80"/>
                  <a:gd name="T64" fmla="*/ 347 w 347"/>
                  <a:gd name="T65" fmla="*/ 50 h 80"/>
                  <a:gd name="T66" fmla="*/ 345 w 347"/>
                  <a:gd name="T67" fmla="*/ 60 h 80"/>
                  <a:gd name="T68" fmla="*/ 341 w 347"/>
                  <a:gd name="T69" fmla="*/ 66 h 80"/>
                  <a:gd name="T70" fmla="*/ 337 w 347"/>
                  <a:gd name="T71" fmla="*/ 72 h 80"/>
                  <a:gd name="T72" fmla="*/ 330 w 347"/>
                  <a:gd name="T73" fmla="*/ 76 h 80"/>
                  <a:gd name="T74" fmla="*/ 324 w 347"/>
                  <a:gd name="T75" fmla="*/ 78 h 80"/>
                  <a:gd name="T76" fmla="*/ 310 w 347"/>
                  <a:gd name="T77" fmla="*/ 80 h 80"/>
                  <a:gd name="T78" fmla="*/ 310 w 347"/>
                  <a:gd name="T79" fmla="*/ 8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347" h="80">
                    <a:moveTo>
                      <a:pt x="310" y="80"/>
                    </a:moveTo>
                    <a:lnTo>
                      <a:pt x="310" y="80"/>
                    </a:lnTo>
                    <a:lnTo>
                      <a:pt x="36" y="80"/>
                    </a:lnTo>
                    <a:lnTo>
                      <a:pt x="36" y="80"/>
                    </a:lnTo>
                    <a:lnTo>
                      <a:pt x="24" y="78"/>
                    </a:lnTo>
                    <a:lnTo>
                      <a:pt x="18" y="76"/>
                    </a:lnTo>
                    <a:lnTo>
                      <a:pt x="12" y="72"/>
                    </a:lnTo>
                    <a:lnTo>
                      <a:pt x="8" y="66"/>
                    </a:lnTo>
                    <a:lnTo>
                      <a:pt x="4" y="60"/>
                    </a:lnTo>
                    <a:lnTo>
                      <a:pt x="2" y="50"/>
                    </a:lnTo>
                    <a:lnTo>
                      <a:pt x="0" y="40"/>
                    </a:lnTo>
                    <a:lnTo>
                      <a:pt x="0" y="40"/>
                    </a:lnTo>
                    <a:lnTo>
                      <a:pt x="2" y="32"/>
                    </a:lnTo>
                    <a:lnTo>
                      <a:pt x="4" y="26"/>
                    </a:lnTo>
                    <a:lnTo>
                      <a:pt x="8" y="18"/>
                    </a:lnTo>
                    <a:lnTo>
                      <a:pt x="12" y="12"/>
                    </a:lnTo>
                    <a:lnTo>
                      <a:pt x="18" y="8"/>
                    </a:lnTo>
                    <a:lnTo>
                      <a:pt x="24" y="2"/>
                    </a:lnTo>
                    <a:lnTo>
                      <a:pt x="30" y="0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310" y="0"/>
                    </a:lnTo>
                    <a:lnTo>
                      <a:pt x="310" y="0"/>
                    </a:lnTo>
                    <a:lnTo>
                      <a:pt x="316" y="0"/>
                    </a:lnTo>
                    <a:lnTo>
                      <a:pt x="324" y="2"/>
                    </a:lnTo>
                    <a:lnTo>
                      <a:pt x="330" y="8"/>
                    </a:lnTo>
                    <a:lnTo>
                      <a:pt x="337" y="12"/>
                    </a:lnTo>
                    <a:lnTo>
                      <a:pt x="341" y="18"/>
                    </a:lnTo>
                    <a:lnTo>
                      <a:pt x="345" y="26"/>
                    </a:lnTo>
                    <a:lnTo>
                      <a:pt x="347" y="32"/>
                    </a:lnTo>
                    <a:lnTo>
                      <a:pt x="347" y="40"/>
                    </a:lnTo>
                    <a:lnTo>
                      <a:pt x="347" y="40"/>
                    </a:lnTo>
                    <a:lnTo>
                      <a:pt x="347" y="50"/>
                    </a:lnTo>
                    <a:lnTo>
                      <a:pt x="345" y="60"/>
                    </a:lnTo>
                    <a:lnTo>
                      <a:pt x="341" y="66"/>
                    </a:lnTo>
                    <a:lnTo>
                      <a:pt x="337" y="72"/>
                    </a:lnTo>
                    <a:lnTo>
                      <a:pt x="330" y="76"/>
                    </a:lnTo>
                    <a:lnTo>
                      <a:pt x="324" y="78"/>
                    </a:lnTo>
                    <a:lnTo>
                      <a:pt x="310" y="80"/>
                    </a:lnTo>
                    <a:lnTo>
                      <a:pt x="310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872" tIns="60936" rIns="121872" bIns="60936" numCol="1" anchor="t" anchorCtr="0" compatLnSpc="1">
                <a:prstTxWarp prst="textNoShape">
                  <a:avLst/>
                </a:prstTxWarp>
              </a:bodyPr>
              <a:lstStyle/>
              <a:p>
                <a:pPr defTabSz="1218712"/>
                <a:endParaRPr lang="en-US" sz="20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98" name="Freeform 6">
                <a:extLst>
                  <a:ext uri="{FF2B5EF4-FFF2-40B4-BE49-F238E27FC236}">
                    <a16:creationId xmlns="" xmlns:a16="http://schemas.microsoft.com/office/drawing/2014/main" id="{5D8E01C0-66A7-4836-9856-FF10A18E62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05" y="3480"/>
                <a:ext cx="136" cy="412"/>
              </a:xfrm>
              <a:custGeom>
                <a:avLst/>
                <a:gdLst>
                  <a:gd name="T0" fmla="*/ 36 w 136"/>
                  <a:gd name="T1" fmla="*/ 412 h 412"/>
                  <a:gd name="T2" fmla="*/ 36 w 136"/>
                  <a:gd name="T3" fmla="*/ 412 h 412"/>
                  <a:gd name="T4" fmla="*/ 26 w 136"/>
                  <a:gd name="T5" fmla="*/ 412 h 412"/>
                  <a:gd name="T6" fmla="*/ 26 w 136"/>
                  <a:gd name="T7" fmla="*/ 412 h 412"/>
                  <a:gd name="T8" fmla="*/ 20 w 136"/>
                  <a:gd name="T9" fmla="*/ 412 h 412"/>
                  <a:gd name="T10" fmla="*/ 16 w 136"/>
                  <a:gd name="T11" fmla="*/ 410 h 412"/>
                  <a:gd name="T12" fmla="*/ 10 w 136"/>
                  <a:gd name="T13" fmla="*/ 406 h 412"/>
                  <a:gd name="T14" fmla="*/ 6 w 136"/>
                  <a:gd name="T15" fmla="*/ 402 h 412"/>
                  <a:gd name="T16" fmla="*/ 2 w 136"/>
                  <a:gd name="T17" fmla="*/ 390 h 412"/>
                  <a:gd name="T18" fmla="*/ 0 w 136"/>
                  <a:gd name="T19" fmla="*/ 376 h 412"/>
                  <a:gd name="T20" fmla="*/ 0 w 136"/>
                  <a:gd name="T21" fmla="*/ 376 h 412"/>
                  <a:gd name="T22" fmla="*/ 62 w 136"/>
                  <a:gd name="T23" fmla="*/ 36 h 412"/>
                  <a:gd name="T24" fmla="*/ 62 w 136"/>
                  <a:gd name="T25" fmla="*/ 36 h 412"/>
                  <a:gd name="T26" fmla="*/ 66 w 136"/>
                  <a:gd name="T27" fmla="*/ 28 h 412"/>
                  <a:gd name="T28" fmla="*/ 70 w 136"/>
                  <a:gd name="T29" fmla="*/ 20 h 412"/>
                  <a:gd name="T30" fmla="*/ 76 w 136"/>
                  <a:gd name="T31" fmla="*/ 12 h 412"/>
                  <a:gd name="T32" fmla="*/ 82 w 136"/>
                  <a:gd name="T33" fmla="*/ 8 h 412"/>
                  <a:gd name="T34" fmla="*/ 88 w 136"/>
                  <a:gd name="T35" fmla="*/ 4 h 412"/>
                  <a:gd name="T36" fmla="*/ 94 w 136"/>
                  <a:gd name="T37" fmla="*/ 2 h 412"/>
                  <a:gd name="T38" fmla="*/ 108 w 136"/>
                  <a:gd name="T39" fmla="*/ 0 h 412"/>
                  <a:gd name="T40" fmla="*/ 108 w 136"/>
                  <a:gd name="T41" fmla="*/ 0 h 412"/>
                  <a:gd name="T42" fmla="*/ 120 w 136"/>
                  <a:gd name="T43" fmla="*/ 8 h 412"/>
                  <a:gd name="T44" fmla="*/ 130 w 136"/>
                  <a:gd name="T45" fmla="*/ 20 h 412"/>
                  <a:gd name="T46" fmla="*/ 134 w 136"/>
                  <a:gd name="T47" fmla="*/ 26 h 412"/>
                  <a:gd name="T48" fmla="*/ 136 w 136"/>
                  <a:gd name="T49" fmla="*/ 32 h 412"/>
                  <a:gd name="T50" fmla="*/ 136 w 136"/>
                  <a:gd name="T51" fmla="*/ 38 h 412"/>
                  <a:gd name="T52" fmla="*/ 134 w 136"/>
                  <a:gd name="T53" fmla="*/ 46 h 412"/>
                  <a:gd name="T54" fmla="*/ 134 w 136"/>
                  <a:gd name="T55" fmla="*/ 46 h 412"/>
                  <a:gd name="T56" fmla="*/ 72 w 136"/>
                  <a:gd name="T57" fmla="*/ 386 h 412"/>
                  <a:gd name="T58" fmla="*/ 72 w 136"/>
                  <a:gd name="T59" fmla="*/ 386 h 412"/>
                  <a:gd name="T60" fmla="*/ 70 w 136"/>
                  <a:gd name="T61" fmla="*/ 392 h 412"/>
                  <a:gd name="T62" fmla="*/ 68 w 136"/>
                  <a:gd name="T63" fmla="*/ 398 h 412"/>
                  <a:gd name="T64" fmla="*/ 64 w 136"/>
                  <a:gd name="T65" fmla="*/ 402 h 412"/>
                  <a:gd name="T66" fmla="*/ 60 w 136"/>
                  <a:gd name="T67" fmla="*/ 406 h 412"/>
                  <a:gd name="T68" fmla="*/ 48 w 136"/>
                  <a:gd name="T69" fmla="*/ 412 h 412"/>
                  <a:gd name="T70" fmla="*/ 36 w 136"/>
                  <a:gd name="T71" fmla="*/ 412 h 412"/>
                  <a:gd name="T72" fmla="*/ 36 w 136"/>
                  <a:gd name="T73" fmla="*/ 412 h 4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36" h="412">
                    <a:moveTo>
                      <a:pt x="36" y="412"/>
                    </a:moveTo>
                    <a:lnTo>
                      <a:pt x="36" y="412"/>
                    </a:lnTo>
                    <a:lnTo>
                      <a:pt x="26" y="412"/>
                    </a:lnTo>
                    <a:lnTo>
                      <a:pt x="26" y="412"/>
                    </a:lnTo>
                    <a:lnTo>
                      <a:pt x="20" y="412"/>
                    </a:lnTo>
                    <a:lnTo>
                      <a:pt x="16" y="410"/>
                    </a:lnTo>
                    <a:lnTo>
                      <a:pt x="10" y="406"/>
                    </a:lnTo>
                    <a:lnTo>
                      <a:pt x="6" y="402"/>
                    </a:lnTo>
                    <a:lnTo>
                      <a:pt x="2" y="390"/>
                    </a:lnTo>
                    <a:lnTo>
                      <a:pt x="0" y="376"/>
                    </a:lnTo>
                    <a:lnTo>
                      <a:pt x="0" y="376"/>
                    </a:lnTo>
                    <a:lnTo>
                      <a:pt x="62" y="36"/>
                    </a:lnTo>
                    <a:lnTo>
                      <a:pt x="62" y="36"/>
                    </a:lnTo>
                    <a:lnTo>
                      <a:pt x="66" y="28"/>
                    </a:lnTo>
                    <a:lnTo>
                      <a:pt x="70" y="20"/>
                    </a:lnTo>
                    <a:lnTo>
                      <a:pt x="76" y="12"/>
                    </a:lnTo>
                    <a:lnTo>
                      <a:pt x="82" y="8"/>
                    </a:lnTo>
                    <a:lnTo>
                      <a:pt x="88" y="4"/>
                    </a:lnTo>
                    <a:lnTo>
                      <a:pt x="94" y="2"/>
                    </a:lnTo>
                    <a:lnTo>
                      <a:pt x="108" y="0"/>
                    </a:lnTo>
                    <a:lnTo>
                      <a:pt x="108" y="0"/>
                    </a:lnTo>
                    <a:lnTo>
                      <a:pt x="120" y="8"/>
                    </a:lnTo>
                    <a:lnTo>
                      <a:pt x="130" y="20"/>
                    </a:lnTo>
                    <a:lnTo>
                      <a:pt x="134" y="26"/>
                    </a:lnTo>
                    <a:lnTo>
                      <a:pt x="136" y="32"/>
                    </a:lnTo>
                    <a:lnTo>
                      <a:pt x="136" y="38"/>
                    </a:lnTo>
                    <a:lnTo>
                      <a:pt x="134" y="46"/>
                    </a:lnTo>
                    <a:lnTo>
                      <a:pt x="134" y="46"/>
                    </a:lnTo>
                    <a:lnTo>
                      <a:pt x="72" y="386"/>
                    </a:lnTo>
                    <a:lnTo>
                      <a:pt x="72" y="386"/>
                    </a:lnTo>
                    <a:lnTo>
                      <a:pt x="70" y="392"/>
                    </a:lnTo>
                    <a:lnTo>
                      <a:pt x="68" y="398"/>
                    </a:lnTo>
                    <a:lnTo>
                      <a:pt x="64" y="402"/>
                    </a:lnTo>
                    <a:lnTo>
                      <a:pt x="60" y="406"/>
                    </a:lnTo>
                    <a:lnTo>
                      <a:pt x="48" y="412"/>
                    </a:lnTo>
                    <a:lnTo>
                      <a:pt x="36" y="412"/>
                    </a:lnTo>
                    <a:lnTo>
                      <a:pt x="36" y="41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872" tIns="60936" rIns="121872" bIns="60936" numCol="1" anchor="t" anchorCtr="0" compatLnSpc="1">
                <a:prstTxWarp prst="textNoShape">
                  <a:avLst/>
                </a:prstTxWarp>
              </a:bodyPr>
              <a:lstStyle/>
              <a:p>
                <a:pPr defTabSz="1218712"/>
                <a:endParaRPr lang="en-US" sz="20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99" name="Freeform 7">
                <a:extLst>
                  <a:ext uri="{FF2B5EF4-FFF2-40B4-BE49-F238E27FC236}">
                    <a16:creationId xmlns="" xmlns:a16="http://schemas.microsoft.com/office/drawing/2014/main" id="{818D12A1-7E53-4881-959D-2A965AF28F4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477" y="2540"/>
                <a:ext cx="240" cy="234"/>
              </a:xfrm>
              <a:custGeom>
                <a:avLst/>
                <a:gdLst>
                  <a:gd name="T0" fmla="*/ 120 w 240"/>
                  <a:gd name="T1" fmla="*/ 234 h 234"/>
                  <a:gd name="T2" fmla="*/ 94 w 240"/>
                  <a:gd name="T3" fmla="*/ 230 h 234"/>
                  <a:gd name="T4" fmla="*/ 70 w 240"/>
                  <a:gd name="T5" fmla="*/ 222 h 234"/>
                  <a:gd name="T6" fmla="*/ 34 w 240"/>
                  <a:gd name="T7" fmla="*/ 198 h 234"/>
                  <a:gd name="T8" fmla="*/ 26 w 240"/>
                  <a:gd name="T9" fmla="*/ 188 h 234"/>
                  <a:gd name="T10" fmla="*/ 8 w 240"/>
                  <a:gd name="T11" fmla="*/ 158 h 234"/>
                  <a:gd name="T12" fmla="*/ 0 w 240"/>
                  <a:gd name="T13" fmla="*/ 116 h 234"/>
                  <a:gd name="T14" fmla="*/ 8 w 240"/>
                  <a:gd name="T15" fmla="*/ 72 h 234"/>
                  <a:gd name="T16" fmla="*/ 26 w 240"/>
                  <a:gd name="T17" fmla="*/ 42 h 234"/>
                  <a:gd name="T18" fmla="*/ 34 w 240"/>
                  <a:gd name="T19" fmla="*/ 34 h 234"/>
                  <a:gd name="T20" fmla="*/ 54 w 240"/>
                  <a:gd name="T21" fmla="*/ 20 h 234"/>
                  <a:gd name="T22" fmla="*/ 96 w 240"/>
                  <a:gd name="T23" fmla="*/ 2 h 234"/>
                  <a:gd name="T24" fmla="*/ 142 w 240"/>
                  <a:gd name="T25" fmla="*/ 2 h 234"/>
                  <a:gd name="T26" fmla="*/ 186 w 240"/>
                  <a:gd name="T27" fmla="*/ 20 h 234"/>
                  <a:gd name="T28" fmla="*/ 204 w 240"/>
                  <a:gd name="T29" fmla="*/ 34 h 234"/>
                  <a:gd name="T30" fmla="*/ 214 w 240"/>
                  <a:gd name="T31" fmla="*/ 42 h 234"/>
                  <a:gd name="T32" fmla="*/ 232 w 240"/>
                  <a:gd name="T33" fmla="*/ 72 h 234"/>
                  <a:gd name="T34" fmla="*/ 240 w 240"/>
                  <a:gd name="T35" fmla="*/ 116 h 234"/>
                  <a:gd name="T36" fmla="*/ 232 w 240"/>
                  <a:gd name="T37" fmla="*/ 158 h 234"/>
                  <a:gd name="T38" fmla="*/ 214 w 240"/>
                  <a:gd name="T39" fmla="*/ 188 h 234"/>
                  <a:gd name="T40" fmla="*/ 204 w 240"/>
                  <a:gd name="T41" fmla="*/ 198 h 234"/>
                  <a:gd name="T42" fmla="*/ 162 w 240"/>
                  <a:gd name="T43" fmla="*/ 222 h 234"/>
                  <a:gd name="T44" fmla="*/ 130 w 240"/>
                  <a:gd name="T45" fmla="*/ 232 h 234"/>
                  <a:gd name="T46" fmla="*/ 120 w 240"/>
                  <a:gd name="T47" fmla="*/ 234 h 234"/>
                  <a:gd name="T48" fmla="*/ 120 w 240"/>
                  <a:gd name="T49" fmla="*/ 70 h 234"/>
                  <a:gd name="T50" fmla="*/ 102 w 240"/>
                  <a:gd name="T51" fmla="*/ 76 h 234"/>
                  <a:gd name="T52" fmla="*/ 92 w 240"/>
                  <a:gd name="T53" fmla="*/ 86 h 234"/>
                  <a:gd name="T54" fmla="*/ 92 w 240"/>
                  <a:gd name="T55" fmla="*/ 88 h 234"/>
                  <a:gd name="T56" fmla="*/ 80 w 240"/>
                  <a:gd name="T57" fmla="*/ 98 h 234"/>
                  <a:gd name="T58" fmla="*/ 78 w 240"/>
                  <a:gd name="T59" fmla="*/ 112 h 234"/>
                  <a:gd name="T60" fmla="*/ 80 w 240"/>
                  <a:gd name="T61" fmla="*/ 128 h 234"/>
                  <a:gd name="T62" fmla="*/ 92 w 240"/>
                  <a:gd name="T63" fmla="*/ 142 h 234"/>
                  <a:gd name="T64" fmla="*/ 96 w 240"/>
                  <a:gd name="T65" fmla="*/ 148 h 234"/>
                  <a:gd name="T66" fmla="*/ 108 w 240"/>
                  <a:gd name="T67" fmla="*/ 156 h 234"/>
                  <a:gd name="T68" fmla="*/ 124 w 240"/>
                  <a:gd name="T69" fmla="*/ 156 h 234"/>
                  <a:gd name="T70" fmla="*/ 140 w 240"/>
                  <a:gd name="T71" fmla="*/ 148 h 234"/>
                  <a:gd name="T72" fmla="*/ 148 w 240"/>
                  <a:gd name="T73" fmla="*/ 142 h 234"/>
                  <a:gd name="T74" fmla="*/ 158 w 240"/>
                  <a:gd name="T75" fmla="*/ 128 h 234"/>
                  <a:gd name="T76" fmla="*/ 162 w 240"/>
                  <a:gd name="T77" fmla="*/ 112 h 234"/>
                  <a:gd name="T78" fmla="*/ 158 w 240"/>
                  <a:gd name="T79" fmla="*/ 94 h 234"/>
                  <a:gd name="T80" fmla="*/ 148 w 240"/>
                  <a:gd name="T81" fmla="*/ 80 h 234"/>
                  <a:gd name="T82" fmla="*/ 142 w 240"/>
                  <a:gd name="T83" fmla="*/ 78 h 234"/>
                  <a:gd name="T84" fmla="*/ 126 w 240"/>
                  <a:gd name="T85" fmla="*/ 72 h 234"/>
                  <a:gd name="T86" fmla="*/ 120 w 240"/>
                  <a:gd name="T87" fmla="*/ 70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240" h="234">
                    <a:moveTo>
                      <a:pt x="120" y="234"/>
                    </a:moveTo>
                    <a:lnTo>
                      <a:pt x="120" y="234"/>
                    </a:lnTo>
                    <a:lnTo>
                      <a:pt x="106" y="232"/>
                    </a:lnTo>
                    <a:lnTo>
                      <a:pt x="94" y="230"/>
                    </a:lnTo>
                    <a:lnTo>
                      <a:pt x="82" y="226"/>
                    </a:lnTo>
                    <a:lnTo>
                      <a:pt x="70" y="222"/>
                    </a:lnTo>
                    <a:lnTo>
                      <a:pt x="50" y="210"/>
                    </a:lnTo>
                    <a:lnTo>
                      <a:pt x="34" y="198"/>
                    </a:lnTo>
                    <a:lnTo>
                      <a:pt x="34" y="198"/>
                    </a:lnTo>
                    <a:lnTo>
                      <a:pt x="26" y="188"/>
                    </a:lnTo>
                    <a:lnTo>
                      <a:pt x="20" y="178"/>
                    </a:lnTo>
                    <a:lnTo>
                      <a:pt x="8" y="158"/>
                    </a:lnTo>
                    <a:lnTo>
                      <a:pt x="2" y="138"/>
                    </a:lnTo>
                    <a:lnTo>
                      <a:pt x="0" y="116"/>
                    </a:lnTo>
                    <a:lnTo>
                      <a:pt x="2" y="94"/>
                    </a:lnTo>
                    <a:lnTo>
                      <a:pt x="8" y="72"/>
                    </a:lnTo>
                    <a:lnTo>
                      <a:pt x="20" y="52"/>
                    </a:lnTo>
                    <a:lnTo>
                      <a:pt x="26" y="42"/>
                    </a:lnTo>
                    <a:lnTo>
                      <a:pt x="34" y="34"/>
                    </a:lnTo>
                    <a:lnTo>
                      <a:pt x="34" y="34"/>
                    </a:lnTo>
                    <a:lnTo>
                      <a:pt x="44" y="26"/>
                    </a:lnTo>
                    <a:lnTo>
                      <a:pt x="54" y="20"/>
                    </a:lnTo>
                    <a:lnTo>
                      <a:pt x="74" y="8"/>
                    </a:lnTo>
                    <a:lnTo>
                      <a:pt x="96" y="2"/>
                    </a:lnTo>
                    <a:lnTo>
                      <a:pt x="120" y="0"/>
                    </a:lnTo>
                    <a:lnTo>
                      <a:pt x="142" y="2"/>
                    </a:lnTo>
                    <a:lnTo>
                      <a:pt x="164" y="8"/>
                    </a:lnTo>
                    <a:lnTo>
                      <a:pt x="186" y="20"/>
                    </a:lnTo>
                    <a:lnTo>
                      <a:pt x="196" y="26"/>
                    </a:lnTo>
                    <a:lnTo>
                      <a:pt x="204" y="34"/>
                    </a:lnTo>
                    <a:lnTo>
                      <a:pt x="204" y="34"/>
                    </a:lnTo>
                    <a:lnTo>
                      <a:pt x="214" y="42"/>
                    </a:lnTo>
                    <a:lnTo>
                      <a:pt x="220" y="52"/>
                    </a:lnTo>
                    <a:lnTo>
                      <a:pt x="232" y="72"/>
                    </a:lnTo>
                    <a:lnTo>
                      <a:pt x="238" y="94"/>
                    </a:lnTo>
                    <a:lnTo>
                      <a:pt x="240" y="116"/>
                    </a:lnTo>
                    <a:lnTo>
                      <a:pt x="238" y="138"/>
                    </a:lnTo>
                    <a:lnTo>
                      <a:pt x="232" y="158"/>
                    </a:lnTo>
                    <a:lnTo>
                      <a:pt x="220" y="178"/>
                    </a:lnTo>
                    <a:lnTo>
                      <a:pt x="214" y="188"/>
                    </a:lnTo>
                    <a:lnTo>
                      <a:pt x="204" y="198"/>
                    </a:lnTo>
                    <a:lnTo>
                      <a:pt x="204" y="198"/>
                    </a:lnTo>
                    <a:lnTo>
                      <a:pt x="184" y="210"/>
                    </a:lnTo>
                    <a:lnTo>
                      <a:pt x="162" y="222"/>
                    </a:lnTo>
                    <a:lnTo>
                      <a:pt x="142" y="230"/>
                    </a:lnTo>
                    <a:lnTo>
                      <a:pt x="130" y="232"/>
                    </a:lnTo>
                    <a:lnTo>
                      <a:pt x="120" y="234"/>
                    </a:lnTo>
                    <a:lnTo>
                      <a:pt x="120" y="234"/>
                    </a:lnTo>
                    <a:close/>
                    <a:moveTo>
                      <a:pt x="120" y="70"/>
                    </a:moveTo>
                    <a:lnTo>
                      <a:pt x="120" y="70"/>
                    </a:lnTo>
                    <a:lnTo>
                      <a:pt x="112" y="72"/>
                    </a:lnTo>
                    <a:lnTo>
                      <a:pt x="102" y="76"/>
                    </a:lnTo>
                    <a:lnTo>
                      <a:pt x="94" y="82"/>
                    </a:lnTo>
                    <a:lnTo>
                      <a:pt x="92" y="86"/>
                    </a:lnTo>
                    <a:lnTo>
                      <a:pt x="92" y="88"/>
                    </a:lnTo>
                    <a:lnTo>
                      <a:pt x="92" y="88"/>
                    </a:lnTo>
                    <a:lnTo>
                      <a:pt x="86" y="92"/>
                    </a:lnTo>
                    <a:lnTo>
                      <a:pt x="80" y="98"/>
                    </a:lnTo>
                    <a:lnTo>
                      <a:pt x="78" y="104"/>
                    </a:lnTo>
                    <a:lnTo>
                      <a:pt x="78" y="112"/>
                    </a:lnTo>
                    <a:lnTo>
                      <a:pt x="78" y="120"/>
                    </a:lnTo>
                    <a:lnTo>
                      <a:pt x="80" y="128"/>
                    </a:lnTo>
                    <a:lnTo>
                      <a:pt x="86" y="136"/>
                    </a:lnTo>
                    <a:lnTo>
                      <a:pt x="92" y="142"/>
                    </a:lnTo>
                    <a:lnTo>
                      <a:pt x="92" y="142"/>
                    </a:lnTo>
                    <a:lnTo>
                      <a:pt x="96" y="148"/>
                    </a:lnTo>
                    <a:lnTo>
                      <a:pt x="102" y="152"/>
                    </a:lnTo>
                    <a:lnTo>
                      <a:pt x="108" y="156"/>
                    </a:lnTo>
                    <a:lnTo>
                      <a:pt x="116" y="156"/>
                    </a:lnTo>
                    <a:lnTo>
                      <a:pt x="124" y="156"/>
                    </a:lnTo>
                    <a:lnTo>
                      <a:pt x="132" y="152"/>
                    </a:lnTo>
                    <a:lnTo>
                      <a:pt x="140" y="148"/>
                    </a:lnTo>
                    <a:lnTo>
                      <a:pt x="148" y="142"/>
                    </a:lnTo>
                    <a:lnTo>
                      <a:pt x="148" y="142"/>
                    </a:lnTo>
                    <a:lnTo>
                      <a:pt x="154" y="136"/>
                    </a:lnTo>
                    <a:lnTo>
                      <a:pt x="158" y="128"/>
                    </a:lnTo>
                    <a:lnTo>
                      <a:pt x="162" y="120"/>
                    </a:lnTo>
                    <a:lnTo>
                      <a:pt x="162" y="112"/>
                    </a:lnTo>
                    <a:lnTo>
                      <a:pt x="162" y="102"/>
                    </a:lnTo>
                    <a:lnTo>
                      <a:pt x="158" y="94"/>
                    </a:lnTo>
                    <a:lnTo>
                      <a:pt x="154" y="86"/>
                    </a:lnTo>
                    <a:lnTo>
                      <a:pt x="148" y="80"/>
                    </a:lnTo>
                    <a:lnTo>
                      <a:pt x="148" y="80"/>
                    </a:lnTo>
                    <a:lnTo>
                      <a:pt x="142" y="78"/>
                    </a:lnTo>
                    <a:lnTo>
                      <a:pt x="134" y="74"/>
                    </a:lnTo>
                    <a:lnTo>
                      <a:pt x="126" y="72"/>
                    </a:lnTo>
                    <a:lnTo>
                      <a:pt x="120" y="70"/>
                    </a:lnTo>
                    <a:lnTo>
                      <a:pt x="120" y="7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872" tIns="60936" rIns="121872" bIns="60936" numCol="1" anchor="t" anchorCtr="0" compatLnSpc="1">
                <a:prstTxWarp prst="textNoShape">
                  <a:avLst/>
                </a:prstTxWarp>
              </a:bodyPr>
              <a:lstStyle/>
              <a:p>
                <a:pPr defTabSz="1218712"/>
                <a:endParaRPr lang="en-US" sz="20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00" name="Freeform 8">
                <a:extLst>
                  <a:ext uri="{FF2B5EF4-FFF2-40B4-BE49-F238E27FC236}">
                    <a16:creationId xmlns="" xmlns:a16="http://schemas.microsoft.com/office/drawing/2014/main" id="{32E2E810-AF8C-48C0-B2A6-01B7CB0443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31" y="2680"/>
                <a:ext cx="193" cy="236"/>
              </a:xfrm>
              <a:custGeom>
                <a:avLst/>
                <a:gdLst>
                  <a:gd name="T0" fmla="*/ 155 w 193"/>
                  <a:gd name="T1" fmla="*/ 236 h 236"/>
                  <a:gd name="T2" fmla="*/ 155 w 193"/>
                  <a:gd name="T3" fmla="*/ 236 h 236"/>
                  <a:gd name="T4" fmla="*/ 141 w 193"/>
                  <a:gd name="T5" fmla="*/ 234 h 236"/>
                  <a:gd name="T6" fmla="*/ 133 w 193"/>
                  <a:gd name="T7" fmla="*/ 232 h 236"/>
                  <a:gd name="T8" fmla="*/ 127 w 193"/>
                  <a:gd name="T9" fmla="*/ 226 h 236"/>
                  <a:gd name="T10" fmla="*/ 127 w 193"/>
                  <a:gd name="T11" fmla="*/ 226 h 236"/>
                  <a:gd name="T12" fmla="*/ 6 w 193"/>
                  <a:gd name="T13" fmla="*/ 58 h 236"/>
                  <a:gd name="T14" fmla="*/ 6 w 193"/>
                  <a:gd name="T15" fmla="*/ 58 h 236"/>
                  <a:gd name="T16" fmla="*/ 0 w 193"/>
                  <a:gd name="T17" fmla="*/ 44 h 236"/>
                  <a:gd name="T18" fmla="*/ 0 w 193"/>
                  <a:gd name="T19" fmla="*/ 36 h 236"/>
                  <a:gd name="T20" fmla="*/ 0 w 193"/>
                  <a:gd name="T21" fmla="*/ 30 h 236"/>
                  <a:gd name="T22" fmla="*/ 2 w 193"/>
                  <a:gd name="T23" fmla="*/ 24 h 236"/>
                  <a:gd name="T24" fmla="*/ 4 w 193"/>
                  <a:gd name="T25" fmla="*/ 18 h 236"/>
                  <a:gd name="T26" fmla="*/ 8 w 193"/>
                  <a:gd name="T27" fmla="*/ 14 h 236"/>
                  <a:gd name="T28" fmla="*/ 14 w 193"/>
                  <a:gd name="T29" fmla="*/ 10 h 236"/>
                  <a:gd name="T30" fmla="*/ 14 w 193"/>
                  <a:gd name="T31" fmla="*/ 10 h 236"/>
                  <a:gd name="T32" fmla="*/ 20 w 193"/>
                  <a:gd name="T33" fmla="*/ 4 h 236"/>
                  <a:gd name="T34" fmla="*/ 24 w 193"/>
                  <a:gd name="T35" fmla="*/ 2 h 236"/>
                  <a:gd name="T36" fmla="*/ 32 w 193"/>
                  <a:gd name="T37" fmla="*/ 0 h 236"/>
                  <a:gd name="T38" fmla="*/ 38 w 193"/>
                  <a:gd name="T39" fmla="*/ 0 h 236"/>
                  <a:gd name="T40" fmla="*/ 52 w 193"/>
                  <a:gd name="T41" fmla="*/ 4 h 236"/>
                  <a:gd name="T42" fmla="*/ 62 w 193"/>
                  <a:gd name="T43" fmla="*/ 10 h 236"/>
                  <a:gd name="T44" fmla="*/ 62 w 193"/>
                  <a:gd name="T45" fmla="*/ 10 h 236"/>
                  <a:gd name="T46" fmla="*/ 183 w 193"/>
                  <a:gd name="T47" fmla="*/ 180 h 236"/>
                  <a:gd name="T48" fmla="*/ 183 w 193"/>
                  <a:gd name="T49" fmla="*/ 180 h 236"/>
                  <a:gd name="T50" fmla="*/ 187 w 193"/>
                  <a:gd name="T51" fmla="*/ 186 h 236"/>
                  <a:gd name="T52" fmla="*/ 191 w 193"/>
                  <a:gd name="T53" fmla="*/ 194 h 236"/>
                  <a:gd name="T54" fmla="*/ 193 w 193"/>
                  <a:gd name="T55" fmla="*/ 200 h 236"/>
                  <a:gd name="T56" fmla="*/ 191 w 193"/>
                  <a:gd name="T57" fmla="*/ 208 h 236"/>
                  <a:gd name="T58" fmla="*/ 189 w 193"/>
                  <a:gd name="T59" fmla="*/ 214 h 236"/>
                  <a:gd name="T60" fmla="*/ 185 w 193"/>
                  <a:gd name="T61" fmla="*/ 222 h 236"/>
                  <a:gd name="T62" fmla="*/ 173 w 193"/>
                  <a:gd name="T63" fmla="*/ 236 h 236"/>
                  <a:gd name="T64" fmla="*/ 173 w 193"/>
                  <a:gd name="T65" fmla="*/ 236 h 236"/>
                  <a:gd name="T66" fmla="*/ 155 w 193"/>
                  <a:gd name="T67" fmla="*/ 236 h 236"/>
                  <a:gd name="T68" fmla="*/ 155 w 193"/>
                  <a:gd name="T69" fmla="*/ 236 h 2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93" h="236">
                    <a:moveTo>
                      <a:pt x="155" y="236"/>
                    </a:moveTo>
                    <a:lnTo>
                      <a:pt x="155" y="236"/>
                    </a:lnTo>
                    <a:lnTo>
                      <a:pt x="141" y="234"/>
                    </a:lnTo>
                    <a:lnTo>
                      <a:pt x="133" y="232"/>
                    </a:lnTo>
                    <a:lnTo>
                      <a:pt x="127" y="226"/>
                    </a:lnTo>
                    <a:lnTo>
                      <a:pt x="127" y="226"/>
                    </a:lnTo>
                    <a:lnTo>
                      <a:pt x="6" y="58"/>
                    </a:lnTo>
                    <a:lnTo>
                      <a:pt x="6" y="58"/>
                    </a:lnTo>
                    <a:lnTo>
                      <a:pt x="0" y="44"/>
                    </a:lnTo>
                    <a:lnTo>
                      <a:pt x="0" y="36"/>
                    </a:lnTo>
                    <a:lnTo>
                      <a:pt x="0" y="30"/>
                    </a:lnTo>
                    <a:lnTo>
                      <a:pt x="2" y="24"/>
                    </a:lnTo>
                    <a:lnTo>
                      <a:pt x="4" y="18"/>
                    </a:lnTo>
                    <a:lnTo>
                      <a:pt x="8" y="14"/>
                    </a:lnTo>
                    <a:lnTo>
                      <a:pt x="14" y="10"/>
                    </a:lnTo>
                    <a:lnTo>
                      <a:pt x="14" y="10"/>
                    </a:lnTo>
                    <a:lnTo>
                      <a:pt x="20" y="4"/>
                    </a:lnTo>
                    <a:lnTo>
                      <a:pt x="24" y="2"/>
                    </a:lnTo>
                    <a:lnTo>
                      <a:pt x="32" y="0"/>
                    </a:lnTo>
                    <a:lnTo>
                      <a:pt x="38" y="0"/>
                    </a:lnTo>
                    <a:lnTo>
                      <a:pt x="52" y="4"/>
                    </a:lnTo>
                    <a:lnTo>
                      <a:pt x="62" y="10"/>
                    </a:lnTo>
                    <a:lnTo>
                      <a:pt x="62" y="10"/>
                    </a:lnTo>
                    <a:lnTo>
                      <a:pt x="183" y="180"/>
                    </a:lnTo>
                    <a:lnTo>
                      <a:pt x="183" y="180"/>
                    </a:lnTo>
                    <a:lnTo>
                      <a:pt x="187" y="186"/>
                    </a:lnTo>
                    <a:lnTo>
                      <a:pt x="191" y="194"/>
                    </a:lnTo>
                    <a:lnTo>
                      <a:pt x="193" y="200"/>
                    </a:lnTo>
                    <a:lnTo>
                      <a:pt x="191" y="208"/>
                    </a:lnTo>
                    <a:lnTo>
                      <a:pt x="189" y="214"/>
                    </a:lnTo>
                    <a:lnTo>
                      <a:pt x="185" y="222"/>
                    </a:lnTo>
                    <a:lnTo>
                      <a:pt x="173" y="236"/>
                    </a:lnTo>
                    <a:lnTo>
                      <a:pt x="173" y="236"/>
                    </a:lnTo>
                    <a:lnTo>
                      <a:pt x="155" y="236"/>
                    </a:lnTo>
                    <a:lnTo>
                      <a:pt x="155" y="23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872" tIns="60936" rIns="121872" bIns="60936" numCol="1" anchor="t" anchorCtr="0" compatLnSpc="1">
                <a:prstTxWarp prst="textNoShape">
                  <a:avLst/>
                </a:prstTxWarp>
              </a:bodyPr>
              <a:lstStyle/>
              <a:p>
                <a:pPr defTabSz="1218712"/>
                <a:endParaRPr lang="en-US" sz="20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01" name="Freeform 9">
                <a:extLst>
                  <a:ext uri="{FF2B5EF4-FFF2-40B4-BE49-F238E27FC236}">
                    <a16:creationId xmlns="" xmlns:a16="http://schemas.microsoft.com/office/drawing/2014/main" id="{D74201D0-EBF5-4C72-8B42-85E15D798C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09" y="2680"/>
                <a:ext cx="270" cy="378"/>
              </a:xfrm>
              <a:custGeom>
                <a:avLst/>
                <a:gdLst>
                  <a:gd name="T0" fmla="*/ 38 w 270"/>
                  <a:gd name="T1" fmla="*/ 378 h 378"/>
                  <a:gd name="T2" fmla="*/ 38 w 270"/>
                  <a:gd name="T3" fmla="*/ 378 h 378"/>
                  <a:gd name="T4" fmla="*/ 32 w 270"/>
                  <a:gd name="T5" fmla="*/ 378 h 378"/>
                  <a:gd name="T6" fmla="*/ 28 w 270"/>
                  <a:gd name="T7" fmla="*/ 378 h 378"/>
                  <a:gd name="T8" fmla="*/ 20 w 270"/>
                  <a:gd name="T9" fmla="*/ 370 h 378"/>
                  <a:gd name="T10" fmla="*/ 20 w 270"/>
                  <a:gd name="T11" fmla="*/ 370 h 378"/>
                  <a:gd name="T12" fmla="*/ 14 w 270"/>
                  <a:gd name="T13" fmla="*/ 364 h 378"/>
                  <a:gd name="T14" fmla="*/ 8 w 270"/>
                  <a:gd name="T15" fmla="*/ 360 h 378"/>
                  <a:gd name="T16" fmla="*/ 4 w 270"/>
                  <a:gd name="T17" fmla="*/ 352 h 378"/>
                  <a:gd name="T18" fmla="*/ 2 w 270"/>
                  <a:gd name="T19" fmla="*/ 346 h 378"/>
                  <a:gd name="T20" fmla="*/ 0 w 270"/>
                  <a:gd name="T21" fmla="*/ 340 h 378"/>
                  <a:gd name="T22" fmla="*/ 2 w 270"/>
                  <a:gd name="T23" fmla="*/ 332 h 378"/>
                  <a:gd name="T24" fmla="*/ 6 w 270"/>
                  <a:gd name="T25" fmla="*/ 328 h 378"/>
                  <a:gd name="T26" fmla="*/ 10 w 270"/>
                  <a:gd name="T27" fmla="*/ 324 h 378"/>
                  <a:gd name="T28" fmla="*/ 10 w 270"/>
                  <a:gd name="T29" fmla="*/ 324 h 378"/>
                  <a:gd name="T30" fmla="*/ 206 w 270"/>
                  <a:gd name="T31" fmla="*/ 20 h 378"/>
                  <a:gd name="T32" fmla="*/ 206 w 270"/>
                  <a:gd name="T33" fmla="*/ 20 h 378"/>
                  <a:gd name="T34" fmla="*/ 210 w 270"/>
                  <a:gd name="T35" fmla="*/ 12 h 378"/>
                  <a:gd name="T36" fmla="*/ 214 w 270"/>
                  <a:gd name="T37" fmla="*/ 8 h 378"/>
                  <a:gd name="T38" fmla="*/ 220 w 270"/>
                  <a:gd name="T39" fmla="*/ 4 h 378"/>
                  <a:gd name="T40" fmla="*/ 226 w 270"/>
                  <a:gd name="T41" fmla="*/ 0 h 378"/>
                  <a:gd name="T42" fmla="*/ 232 w 270"/>
                  <a:gd name="T43" fmla="*/ 0 h 378"/>
                  <a:gd name="T44" fmla="*/ 238 w 270"/>
                  <a:gd name="T45" fmla="*/ 0 h 378"/>
                  <a:gd name="T46" fmla="*/ 244 w 270"/>
                  <a:gd name="T47" fmla="*/ 4 h 378"/>
                  <a:gd name="T48" fmla="*/ 250 w 270"/>
                  <a:gd name="T49" fmla="*/ 10 h 378"/>
                  <a:gd name="T50" fmla="*/ 250 w 270"/>
                  <a:gd name="T51" fmla="*/ 10 h 378"/>
                  <a:gd name="T52" fmla="*/ 258 w 270"/>
                  <a:gd name="T53" fmla="*/ 14 h 378"/>
                  <a:gd name="T54" fmla="*/ 262 w 270"/>
                  <a:gd name="T55" fmla="*/ 18 h 378"/>
                  <a:gd name="T56" fmla="*/ 266 w 270"/>
                  <a:gd name="T57" fmla="*/ 24 h 378"/>
                  <a:gd name="T58" fmla="*/ 268 w 270"/>
                  <a:gd name="T59" fmla="*/ 30 h 378"/>
                  <a:gd name="T60" fmla="*/ 270 w 270"/>
                  <a:gd name="T61" fmla="*/ 36 h 378"/>
                  <a:gd name="T62" fmla="*/ 268 w 270"/>
                  <a:gd name="T63" fmla="*/ 42 h 378"/>
                  <a:gd name="T64" fmla="*/ 266 w 270"/>
                  <a:gd name="T65" fmla="*/ 50 h 378"/>
                  <a:gd name="T66" fmla="*/ 260 w 270"/>
                  <a:gd name="T67" fmla="*/ 56 h 378"/>
                  <a:gd name="T68" fmla="*/ 260 w 270"/>
                  <a:gd name="T69" fmla="*/ 56 h 378"/>
                  <a:gd name="T70" fmla="*/ 64 w 270"/>
                  <a:gd name="T71" fmla="*/ 360 h 378"/>
                  <a:gd name="T72" fmla="*/ 64 w 270"/>
                  <a:gd name="T73" fmla="*/ 360 h 378"/>
                  <a:gd name="T74" fmla="*/ 64 w 270"/>
                  <a:gd name="T75" fmla="*/ 364 h 378"/>
                  <a:gd name="T76" fmla="*/ 62 w 270"/>
                  <a:gd name="T77" fmla="*/ 366 h 378"/>
                  <a:gd name="T78" fmla="*/ 54 w 270"/>
                  <a:gd name="T79" fmla="*/ 372 h 378"/>
                  <a:gd name="T80" fmla="*/ 46 w 270"/>
                  <a:gd name="T81" fmla="*/ 376 h 378"/>
                  <a:gd name="T82" fmla="*/ 38 w 270"/>
                  <a:gd name="T83" fmla="*/ 378 h 378"/>
                  <a:gd name="T84" fmla="*/ 38 w 270"/>
                  <a:gd name="T85" fmla="*/ 378 h 3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70" h="378">
                    <a:moveTo>
                      <a:pt x="38" y="378"/>
                    </a:moveTo>
                    <a:lnTo>
                      <a:pt x="38" y="378"/>
                    </a:lnTo>
                    <a:lnTo>
                      <a:pt x="32" y="378"/>
                    </a:lnTo>
                    <a:lnTo>
                      <a:pt x="28" y="378"/>
                    </a:lnTo>
                    <a:lnTo>
                      <a:pt x="20" y="370"/>
                    </a:lnTo>
                    <a:lnTo>
                      <a:pt x="20" y="370"/>
                    </a:lnTo>
                    <a:lnTo>
                      <a:pt x="14" y="364"/>
                    </a:lnTo>
                    <a:lnTo>
                      <a:pt x="8" y="360"/>
                    </a:lnTo>
                    <a:lnTo>
                      <a:pt x="4" y="352"/>
                    </a:lnTo>
                    <a:lnTo>
                      <a:pt x="2" y="346"/>
                    </a:lnTo>
                    <a:lnTo>
                      <a:pt x="0" y="340"/>
                    </a:lnTo>
                    <a:lnTo>
                      <a:pt x="2" y="332"/>
                    </a:lnTo>
                    <a:lnTo>
                      <a:pt x="6" y="328"/>
                    </a:lnTo>
                    <a:lnTo>
                      <a:pt x="10" y="324"/>
                    </a:lnTo>
                    <a:lnTo>
                      <a:pt x="10" y="324"/>
                    </a:lnTo>
                    <a:lnTo>
                      <a:pt x="206" y="20"/>
                    </a:lnTo>
                    <a:lnTo>
                      <a:pt x="206" y="20"/>
                    </a:lnTo>
                    <a:lnTo>
                      <a:pt x="210" y="12"/>
                    </a:lnTo>
                    <a:lnTo>
                      <a:pt x="214" y="8"/>
                    </a:lnTo>
                    <a:lnTo>
                      <a:pt x="220" y="4"/>
                    </a:lnTo>
                    <a:lnTo>
                      <a:pt x="226" y="0"/>
                    </a:lnTo>
                    <a:lnTo>
                      <a:pt x="232" y="0"/>
                    </a:lnTo>
                    <a:lnTo>
                      <a:pt x="238" y="0"/>
                    </a:lnTo>
                    <a:lnTo>
                      <a:pt x="244" y="4"/>
                    </a:lnTo>
                    <a:lnTo>
                      <a:pt x="250" y="10"/>
                    </a:lnTo>
                    <a:lnTo>
                      <a:pt x="250" y="10"/>
                    </a:lnTo>
                    <a:lnTo>
                      <a:pt x="258" y="14"/>
                    </a:lnTo>
                    <a:lnTo>
                      <a:pt x="262" y="18"/>
                    </a:lnTo>
                    <a:lnTo>
                      <a:pt x="266" y="24"/>
                    </a:lnTo>
                    <a:lnTo>
                      <a:pt x="268" y="30"/>
                    </a:lnTo>
                    <a:lnTo>
                      <a:pt x="270" y="36"/>
                    </a:lnTo>
                    <a:lnTo>
                      <a:pt x="268" y="42"/>
                    </a:lnTo>
                    <a:lnTo>
                      <a:pt x="266" y="50"/>
                    </a:lnTo>
                    <a:lnTo>
                      <a:pt x="260" y="56"/>
                    </a:lnTo>
                    <a:lnTo>
                      <a:pt x="260" y="56"/>
                    </a:lnTo>
                    <a:lnTo>
                      <a:pt x="64" y="360"/>
                    </a:lnTo>
                    <a:lnTo>
                      <a:pt x="64" y="360"/>
                    </a:lnTo>
                    <a:lnTo>
                      <a:pt x="64" y="364"/>
                    </a:lnTo>
                    <a:lnTo>
                      <a:pt x="62" y="366"/>
                    </a:lnTo>
                    <a:lnTo>
                      <a:pt x="54" y="372"/>
                    </a:lnTo>
                    <a:lnTo>
                      <a:pt x="46" y="376"/>
                    </a:lnTo>
                    <a:lnTo>
                      <a:pt x="38" y="378"/>
                    </a:lnTo>
                    <a:lnTo>
                      <a:pt x="38" y="37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872" tIns="60936" rIns="121872" bIns="60936" numCol="1" anchor="t" anchorCtr="0" compatLnSpc="1">
                <a:prstTxWarp prst="textNoShape">
                  <a:avLst/>
                </a:prstTxWarp>
              </a:bodyPr>
              <a:lstStyle/>
              <a:p>
                <a:pPr defTabSz="1218712"/>
                <a:endParaRPr lang="en-US" sz="20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02" name="Freeform 10">
                <a:extLst>
                  <a:ext uri="{FF2B5EF4-FFF2-40B4-BE49-F238E27FC236}">
                    <a16:creationId xmlns="" xmlns:a16="http://schemas.microsoft.com/office/drawing/2014/main" id="{2D31FBD0-05AC-4CBF-B951-454E1D58526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812" y="3078"/>
                <a:ext cx="551" cy="876"/>
              </a:xfrm>
              <a:custGeom>
                <a:avLst/>
                <a:gdLst>
                  <a:gd name="T0" fmla="*/ 415 w 551"/>
                  <a:gd name="T1" fmla="*/ 876 h 876"/>
                  <a:gd name="T2" fmla="*/ 126 w 551"/>
                  <a:gd name="T3" fmla="*/ 876 h 876"/>
                  <a:gd name="T4" fmla="*/ 100 w 551"/>
                  <a:gd name="T5" fmla="*/ 874 h 876"/>
                  <a:gd name="T6" fmla="*/ 76 w 551"/>
                  <a:gd name="T7" fmla="*/ 866 h 876"/>
                  <a:gd name="T8" fmla="*/ 54 w 551"/>
                  <a:gd name="T9" fmla="*/ 854 h 876"/>
                  <a:gd name="T10" fmla="*/ 36 w 551"/>
                  <a:gd name="T11" fmla="*/ 840 h 876"/>
                  <a:gd name="T12" fmla="*/ 22 w 551"/>
                  <a:gd name="T13" fmla="*/ 820 h 876"/>
                  <a:gd name="T14" fmla="*/ 10 w 551"/>
                  <a:gd name="T15" fmla="*/ 798 h 876"/>
                  <a:gd name="T16" fmla="*/ 2 w 551"/>
                  <a:gd name="T17" fmla="*/ 774 h 876"/>
                  <a:gd name="T18" fmla="*/ 0 w 551"/>
                  <a:gd name="T19" fmla="*/ 746 h 876"/>
                  <a:gd name="T20" fmla="*/ 0 w 551"/>
                  <a:gd name="T21" fmla="*/ 130 h 876"/>
                  <a:gd name="T22" fmla="*/ 2 w 551"/>
                  <a:gd name="T23" fmla="*/ 116 h 876"/>
                  <a:gd name="T24" fmla="*/ 6 w 551"/>
                  <a:gd name="T25" fmla="*/ 90 h 876"/>
                  <a:gd name="T26" fmla="*/ 16 w 551"/>
                  <a:gd name="T27" fmla="*/ 68 h 876"/>
                  <a:gd name="T28" fmla="*/ 28 w 551"/>
                  <a:gd name="T29" fmla="*/ 46 h 876"/>
                  <a:gd name="T30" fmla="*/ 46 w 551"/>
                  <a:gd name="T31" fmla="*/ 30 h 876"/>
                  <a:gd name="T32" fmla="*/ 66 w 551"/>
                  <a:gd name="T33" fmla="*/ 16 h 876"/>
                  <a:gd name="T34" fmla="*/ 88 w 551"/>
                  <a:gd name="T35" fmla="*/ 6 h 876"/>
                  <a:gd name="T36" fmla="*/ 114 w 551"/>
                  <a:gd name="T37" fmla="*/ 2 h 876"/>
                  <a:gd name="T38" fmla="*/ 126 w 551"/>
                  <a:gd name="T39" fmla="*/ 0 h 876"/>
                  <a:gd name="T40" fmla="*/ 415 w 551"/>
                  <a:gd name="T41" fmla="*/ 0 h 876"/>
                  <a:gd name="T42" fmla="*/ 443 w 551"/>
                  <a:gd name="T43" fmla="*/ 4 h 876"/>
                  <a:gd name="T44" fmla="*/ 467 w 551"/>
                  <a:gd name="T45" fmla="*/ 10 h 876"/>
                  <a:gd name="T46" fmla="*/ 511 w 551"/>
                  <a:gd name="T47" fmla="*/ 38 h 876"/>
                  <a:gd name="T48" fmla="*/ 527 w 551"/>
                  <a:gd name="T49" fmla="*/ 56 h 876"/>
                  <a:gd name="T50" fmla="*/ 539 w 551"/>
                  <a:gd name="T51" fmla="*/ 78 h 876"/>
                  <a:gd name="T52" fmla="*/ 547 w 551"/>
                  <a:gd name="T53" fmla="*/ 102 h 876"/>
                  <a:gd name="T54" fmla="*/ 551 w 551"/>
                  <a:gd name="T55" fmla="*/ 130 h 876"/>
                  <a:gd name="T56" fmla="*/ 551 w 551"/>
                  <a:gd name="T57" fmla="*/ 746 h 876"/>
                  <a:gd name="T58" fmla="*/ 551 w 551"/>
                  <a:gd name="T59" fmla="*/ 760 h 876"/>
                  <a:gd name="T60" fmla="*/ 545 w 551"/>
                  <a:gd name="T61" fmla="*/ 786 h 876"/>
                  <a:gd name="T62" fmla="*/ 533 w 551"/>
                  <a:gd name="T63" fmla="*/ 810 h 876"/>
                  <a:gd name="T64" fmla="*/ 519 w 551"/>
                  <a:gd name="T65" fmla="*/ 830 h 876"/>
                  <a:gd name="T66" fmla="*/ 491 w 551"/>
                  <a:gd name="T67" fmla="*/ 854 h 876"/>
                  <a:gd name="T68" fmla="*/ 455 w 551"/>
                  <a:gd name="T69" fmla="*/ 870 h 876"/>
                  <a:gd name="T70" fmla="*/ 429 w 551"/>
                  <a:gd name="T71" fmla="*/ 876 h 876"/>
                  <a:gd name="T72" fmla="*/ 415 w 551"/>
                  <a:gd name="T73" fmla="*/ 876 h 876"/>
                  <a:gd name="T74" fmla="*/ 126 w 551"/>
                  <a:gd name="T75" fmla="*/ 74 h 876"/>
                  <a:gd name="T76" fmla="*/ 106 w 551"/>
                  <a:gd name="T77" fmla="*/ 80 h 876"/>
                  <a:gd name="T78" fmla="*/ 90 w 551"/>
                  <a:gd name="T79" fmla="*/ 92 h 876"/>
                  <a:gd name="T80" fmla="*/ 78 w 551"/>
                  <a:gd name="T81" fmla="*/ 110 h 876"/>
                  <a:gd name="T82" fmla="*/ 72 w 551"/>
                  <a:gd name="T83" fmla="*/ 130 h 876"/>
                  <a:gd name="T84" fmla="*/ 72 w 551"/>
                  <a:gd name="T85" fmla="*/ 746 h 876"/>
                  <a:gd name="T86" fmla="*/ 74 w 551"/>
                  <a:gd name="T87" fmla="*/ 758 h 876"/>
                  <a:gd name="T88" fmla="*/ 82 w 551"/>
                  <a:gd name="T89" fmla="*/ 776 h 876"/>
                  <a:gd name="T90" fmla="*/ 98 w 551"/>
                  <a:gd name="T91" fmla="*/ 792 h 876"/>
                  <a:gd name="T92" fmla="*/ 116 w 551"/>
                  <a:gd name="T93" fmla="*/ 802 h 876"/>
                  <a:gd name="T94" fmla="*/ 126 w 551"/>
                  <a:gd name="T95" fmla="*/ 802 h 876"/>
                  <a:gd name="T96" fmla="*/ 415 w 551"/>
                  <a:gd name="T97" fmla="*/ 802 h 876"/>
                  <a:gd name="T98" fmla="*/ 441 w 551"/>
                  <a:gd name="T99" fmla="*/ 798 h 876"/>
                  <a:gd name="T100" fmla="*/ 461 w 551"/>
                  <a:gd name="T101" fmla="*/ 784 h 876"/>
                  <a:gd name="T102" fmla="*/ 473 w 551"/>
                  <a:gd name="T103" fmla="*/ 768 h 876"/>
                  <a:gd name="T104" fmla="*/ 479 w 551"/>
                  <a:gd name="T105" fmla="*/ 746 h 876"/>
                  <a:gd name="T106" fmla="*/ 479 w 551"/>
                  <a:gd name="T107" fmla="*/ 130 h 876"/>
                  <a:gd name="T108" fmla="*/ 477 w 551"/>
                  <a:gd name="T109" fmla="*/ 120 h 876"/>
                  <a:gd name="T110" fmla="*/ 469 w 551"/>
                  <a:gd name="T111" fmla="*/ 100 h 876"/>
                  <a:gd name="T112" fmla="*/ 451 w 551"/>
                  <a:gd name="T113" fmla="*/ 84 h 876"/>
                  <a:gd name="T114" fmla="*/ 429 w 551"/>
                  <a:gd name="T115" fmla="*/ 76 h 876"/>
                  <a:gd name="T116" fmla="*/ 126 w 551"/>
                  <a:gd name="T117" fmla="*/ 74 h 876"/>
                  <a:gd name="T118" fmla="*/ 126 w 551"/>
                  <a:gd name="T119" fmla="*/ 74 h 8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551" h="876">
                    <a:moveTo>
                      <a:pt x="415" y="876"/>
                    </a:moveTo>
                    <a:lnTo>
                      <a:pt x="415" y="876"/>
                    </a:lnTo>
                    <a:lnTo>
                      <a:pt x="126" y="876"/>
                    </a:lnTo>
                    <a:lnTo>
                      <a:pt x="126" y="876"/>
                    </a:lnTo>
                    <a:lnTo>
                      <a:pt x="114" y="876"/>
                    </a:lnTo>
                    <a:lnTo>
                      <a:pt x="100" y="874"/>
                    </a:lnTo>
                    <a:lnTo>
                      <a:pt x="88" y="870"/>
                    </a:lnTo>
                    <a:lnTo>
                      <a:pt x="76" y="866"/>
                    </a:lnTo>
                    <a:lnTo>
                      <a:pt x="66" y="860"/>
                    </a:lnTo>
                    <a:lnTo>
                      <a:pt x="54" y="854"/>
                    </a:lnTo>
                    <a:lnTo>
                      <a:pt x="46" y="848"/>
                    </a:lnTo>
                    <a:lnTo>
                      <a:pt x="36" y="840"/>
                    </a:lnTo>
                    <a:lnTo>
                      <a:pt x="28" y="830"/>
                    </a:lnTo>
                    <a:lnTo>
                      <a:pt x="22" y="820"/>
                    </a:lnTo>
                    <a:lnTo>
                      <a:pt x="16" y="810"/>
                    </a:lnTo>
                    <a:lnTo>
                      <a:pt x="10" y="798"/>
                    </a:lnTo>
                    <a:lnTo>
                      <a:pt x="6" y="786"/>
                    </a:lnTo>
                    <a:lnTo>
                      <a:pt x="2" y="774"/>
                    </a:lnTo>
                    <a:lnTo>
                      <a:pt x="2" y="760"/>
                    </a:lnTo>
                    <a:lnTo>
                      <a:pt x="0" y="746"/>
                    </a:lnTo>
                    <a:lnTo>
                      <a:pt x="0" y="746"/>
                    </a:lnTo>
                    <a:lnTo>
                      <a:pt x="0" y="130"/>
                    </a:lnTo>
                    <a:lnTo>
                      <a:pt x="0" y="130"/>
                    </a:lnTo>
                    <a:lnTo>
                      <a:pt x="2" y="116"/>
                    </a:lnTo>
                    <a:lnTo>
                      <a:pt x="2" y="102"/>
                    </a:lnTo>
                    <a:lnTo>
                      <a:pt x="6" y="90"/>
                    </a:lnTo>
                    <a:lnTo>
                      <a:pt x="10" y="78"/>
                    </a:lnTo>
                    <a:lnTo>
                      <a:pt x="16" y="68"/>
                    </a:lnTo>
                    <a:lnTo>
                      <a:pt x="22" y="56"/>
                    </a:lnTo>
                    <a:lnTo>
                      <a:pt x="28" y="46"/>
                    </a:lnTo>
                    <a:lnTo>
                      <a:pt x="36" y="38"/>
                    </a:lnTo>
                    <a:lnTo>
                      <a:pt x="46" y="30"/>
                    </a:lnTo>
                    <a:lnTo>
                      <a:pt x="54" y="22"/>
                    </a:lnTo>
                    <a:lnTo>
                      <a:pt x="66" y="16"/>
                    </a:lnTo>
                    <a:lnTo>
                      <a:pt x="76" y="10"/>
                    </a:lnTo>
                    <a:lnTo>
                      <a:pt x="88" y="6"/>
                    </a:lnTo>
                    <a:lnTo>
                      <a:pt x="100" y="4"/>
                    </a:lnTo>
                    <a:lnTo>
                      <a:pt x="114" y="2"/>
                    </a:lnTo>
                    <a:lnTo>
                      <a:pt x="126" y="0"/>
                    </a:lnTo>
                    <a:lnTo>
                      <a:pt x="126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29" y="2"/>
                    </a:lnTo>
                    <a:lnTo>
                      <a:pt x="443" y="4"/>
                    </a:lnTo>
                    <a:lnTo>
                      <a:pt x="455" y="6"/>
                    </a:lnTo>
                    <a:lnTo>
                      <a:pt x="467" y="10"/>
                    </a:lnTo>
                    <a:lnTo>
                      <a:pt x="491" y="22"/>
                    </a:lnTo>
                    <a:lnTo>
                      <a:pt x="511" y="38"/>
                    </a:lnTo>
                    <a:lnTo>
                      <a:pt x="519" y="46"/>
                    </a:lnTo>
                    <a:lnTo>
                      <a:pt x="527" y="56"/>
                    </a:lnTo>
                    <a:lnTo>
                      <a:pt x="533" y="68"/>
                    </a:lnTo>
                    <a:lnTo>
                      <a:pt x="539" y="78"/>
                    </a:lnTo>
                    <a:lnTo>
                      <a:pt x="545" y="90"/>
                    </a:lnTo>
                    <a:lnTo>
                      <a:pt x="547" y="102"/>
                    </a:lnTo>
                    <a:lnTo>
                      <a:pt x="551" y="116"/>
                    </a:lnTo>
                    <a:lnTo>
                      <a:pt x="551" y="130"/>
                    </a:lnTo>
                    <a:lnTo>
                      <a:pt x="551" y="130"/>
                    </a:lnTo>
                    <a:lnTo>
                      <a:pt x="551" y="746"/>
                    </a:lnTo>
                    <a:lnTo>
                      <a:pt x="551" y="746"/>
                    </a:lnTo>
                    <a:lnTo>
                      <a:pt x="551" y="760"/>
                    </a:lnTo>
                    <a:lnTo>
                      <a:pt x="547" y="774"/>
                    </a:lnTo>
                    <a:lnTo>
                      <a:pt x="545" y="786"/>
                    </a:lnTo>
                    <a:lnTo>
                      <a:pt x="539" y="798"/>
                    </a:lnTo>
                    <a:lnTo>
                      <a:pt x="533" y="810"/>
                    </a:lnTo>
                    <a:lnTo>
                      <a:pt x="527" y="820"/>
                    </a:lnTo>
                    <a:lnTo>
                      <a:pt x="519" y="830"/>
                    </a:lnTo>
                    <a:lnTo>
                      <a:pt x="511" y="840"/>
                    </a:lnTo>
                    <a:lnTo>
                      <a:pt x="491" y="854"/>
                    </a:lnTo>
                    <a:lnTo>
                      <a:pt x="467" y="866"/>
                    </a:lnTo>
                    <a:lnTo>
                      <a:pt x="455" y="870"/>
                    </a:lnTo>
                    <a:lnTo>
                      <a:pt x="443" y="874"/>
                    </a:lnTo>
                    <a:lnTo>
                      <a:pt x="429" y="876"/>
                    </a:lnTo>
                    <a:lnTo>
                      <a:pt x="415" y="876"/>
                    </a:lnTo>
                    <a:lnTo>
                      <a:pt x="415" y="876"/>
                    </a:lnTo>
                    <a:close/>
                    <a:moveTo>
                      <a:pt x="126" y="74"/>
                    </a:moveTo>
                    <a:lnTo>
                      <a:pt x="126" y="74"/>
                    </a:lnTo>
                    <a:lnTo>
                      <a:pt x="116" y="76"/>
                    </a:lnTo>
                    <a:lnTo>
                      <a:pt x="106" y="80"/>
                    </a:lnTo>
                    <a:lnTo>
                      <a:pt x="98" y="84"/>
                    </a:lnTo>
                    <a:lnTo>
                      <a:pt x="90" y="92"/>
                    </a:lnTo>
                    <a:lnTo>
                      <a:pt x="82" y="100"/>
                    </a:lnTo>
                    <a:lnTo>
                      <a:pt x="78" y="110"/>
                    </a:lnTo>
                    <a:lnTo>
                      <a:pt x="74" y="120"/>
                    </a:lnTo>
                    <a:lnTo>
                      <a:pt x="72" y="130"/>
                    </a:lnTo>
                    <a:lnTo>
                      <a:pt x="72" y="130"/>
                    </a:lnTo>
                    <a:lnTo>
                      <a:pt x="72" y="746"/>
                    </a:lnTo>
                    <a:lnTo>
                      <a:pt x="72" y="746"/>
                    </a:lnTo>
                    <a:lnTo>
                      <a:pt x="74" y="758"/>
                    </a:lnTo>
                    <a:lnTo>
                      <a:pt x="78" y="768"/>
                    </a:lnTo>
                    <a:lnTo>
                      <a:pt x="82" y="776"/>
                    </a:lnTo>
                    <a:lnTo>
                      <a:pt x="90" y="784"/>
                    </a:lnTo>
                    <a:lnTo>
                      <a:pt x="98" y="792"/>
                    </a:lnTo>
                    <a:lnTo>
                      <a:pt x="106" y="798"/>
                    </a:lnTo>
                    <a:lnTo>
                      <a:pt x="116" y="802"/>
                    </a:lnTo>
                    <a:lnTo>
                      <a:pt x="126" y="802"/>
                    </a:lnTo>
                    <a:lnTo>
                      <a:pt x="126" y="802"/>
                    </a:lnTo>
                    <a:lnTo>
                      <a:pt x="415" y="802"/>
                    </a:lnTo>
                    <a:lnTo>
                      <a:pt x="415" y="802"/>
                    </a:lnTo>
                    <a:lnTo>
                      <a:pt x="429" y="802"/>
                    </a:lnTo>
                    <a:lnTo>
                      <a:pt x="441" y="798"/>
                    </a:lnTo>
                    <a:lnTo>
                      <a:pt x="451" y="792"/>
                    </a:lnTo>
                    <a:lnTo>
                      <a:pt x="461" y="784"/>
                    </a:lnTo>
                    <a:lnTo>
                      <a:pt x="469" y="776"/>
                    </a:lnTo>
                    <a:lnTo>
                      <a:pt x="473" y="768"/>
                    </a:lnTo>
                    <a:lnTo>
                      <a:pt x="477" y="758"/>
                    </a:lnTo>
                    <a:lnTo>
                      <a:pt x="479" y="746"/>
                    </a:lnTo>
                    <a:lnTo>
                      <a:pt x="479" y="746"/>
                    </a:lnTo>
                    <a:lnTo>
                      <a:pt x="479" y="130"/>
                    </a:lnTo>
                    <a:lnTo>
                      <a:pt x="479" y="130"/>
                    </a:lnTo>
                    <a:lnTo>
                      <a:pt x="477" y="120"/>
                    </a:lnTo>
                    <a:lnTo>
                      <a:pt x="473" y="110"/>
                    </a:lnTo>
                    <a:lnTo>
                      <a:pt x="469" y="100"/>
                    </a:lnTo>
                    <a:lnTo>
                      <a:pt x="461" y="92"/>
                    </a:lnTo>
                    <a:lnTo>
                      <a:pt x="451" y="84"/>
                    </a:lnTo>
                    <a:lnTo>
                      <a:pt x="441" y="80"/>
                    </a:lnTo>
                    <a:lnTo>
                      <a:pt x="429" y="76"/>
                    </a:lnTo>
                    <a:lnTo>
                      <a:pt x="415" y="74"/>
                    </a:lnTo>
                    <a:lnTo>
                      <a:pt x="126" y="74"/>
                    </a:lnTo>
                    <a:lnTo>
                      <a:pt x="126" y="74"/>
                    </a:lnTo>
                    <a:lnTo>
                      <a:pt x="126" y="7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872" tIns="60936" rIns="121872" bIns="60936" numCol="1" anchor="t" anchorCtr="0" compatLnSpc="1">
                <a:prstTxWarp prst="textNoShape">
                  <a:avLst/>
                </a:prstTxWarp>
              </a:bodyPr>
              <a:lstStyle/>
              <a:p>
                <a:pPr defTabSz="1218712"/>
                <a:endParaRPr lang="en-US" sz="20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03" name="Freeform 11">
                <a:extLst>
                  <a:ext uri="{FF2B5EF4-FFF2-40B4-BE49-F238E27FC236}">
                    <a16:creationId xmlns="" xmlns:a16="http://schemas.microsoft.com/office/drawing/2014/main" id="{F42CCFF4-C058-4F28-907E-A33BFDC38A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36" y="3770"/>
                <a:ext cx="82" cy="62"/>
              </a:xfrm>
              <a:custGeom>
                <a:avLst/>
                <a:gdLst>
                  <a:gd name="T0" fmla="*/ 0 w 82"/>
                  <a:gd name="T1" fmla="*/ 32 h 62"/>
                  <a:gd name="T2" fmla="*/ 0 w 82"/>
                  <a:gd name="T3" fmla="*/ 32 h 62"/>
                  <a:gd name="T4" fmla="*/ 2 w 82"/>
                  <a:gd name="T5" fmla="*/ 26 h 62"/>
                  <a:gd name="T6" fmla="*/ 4 w 82"/>
                  <a:gd name="T7" fmla="*/ 20 h 62"/>
                  <a:gd name="T8" fmla="*/ 8 w 82"/>
                  <a:gd name="T9" fmla="*/ 14 h 62"/>
                  <a:gd name="T10" fmla="*/ 12 w 82"/>
                  <a:gd name="T11" fmla="*/ 10 h 62"/>
                  <a:gd name="T12" fmla="*/ 18 w 82"/>
                  <a:gd name="T13" fmla="*/ 6 h 62"/>
                  <a:gd name="T14" fmla="*/ 26 w 82"/>
                  <a:gd name="T15" fmla="*/ 4 h 62"/>
                  <a:gd name="T16" fmla="*/ 32 w 82"/>
                  <a:gd name="T17" fmla="*/ 2 h 62"/>
                  <a:gd name="T18" fmla="*/ 40 w 82"/>
                  <a:gd name="T19" fmla="*/ 0 h 62"/>
                  <a:gd name="T20" fmla="*/ 40 w 82"/>
                  <a:gd name="T21" fmla="*/ 0 h 62"/>
                  <a:gd name="T22" fmla="*/ 50 w 82"/>
                  <a:gd name="T23" fmla="*/ 2 h 62"/>
                  <a:gd name="T24" fmla="*/ 56 w 82"/>
                  <a:gd name="T25" fmla="*/ 4 h 62"/>
                  <a:gd name="T26" fmla="*/ 64 w 82"/>
                  <a:gd name="T27" fmla="*/ 6 h 62"/>
                  <a:gd name="T28" fmla="*/ 70 w 82"/>
                  <a:gd name="T29" fmla="*/ 10 h 62"/>
                  <a:gd name="T30" fmla="*/ 74 w 82"/>
                  <a:gd name="T31" fmla="*/ 14 h 62"/>
                  <a:gd name="T32" fmla="*/ 78 w 82"/>
                  <a:gd name="T33" fmla="*/ 20 h 62"/>
                  <a:gd name="T34" fmla="*/ 80 w 82"/>
                  <a:gd name="T35" fmla="*/ 26 h 62"/>
                  <a:gd name="T36" fmla="*/ 82 w 82"/>
                  <a:gd name="T37" fmla="*/ 32 h 62"/>
                  <a:gd name="T38" fmla="*/ 82 w 82"/>
                  <a:gd name="T39" fmla="*/ 32 h 62"/>
                  <a:gd name="T40" fmla="*/ 80 w 82"/>
                  <a:gd name="T41" fmla="*/ 38 h 62"/>
                  <a:gd name="T42" fmla="*/ 78 w 82"/>
                  <a:gd name="T43" fmla="*/ 44 h 62"/>
                  <a:gd name="T44" fmla="*/ 74 w 82"/>
                  <a:gd name="T45" fmla="*/ 48 h 62"/>
                  <a:gd name="T46" fmla="*/ 70 w 82"/>
                  <a:gd name="T47" fmla="*/ 52 h 62"/>
                  <a:gd name="T48" fmla="*/ 64 w 82"/>
                  <a:gd name="T49" fmla="*/ 56 h 62"/>
                  <a:gd name="T50" fmla="*/ 56 w 82"/>
                  <a:gd name="T51" fmla="*/ 60 h 62"/>
                  <a:gd name="T52" fmla="*/ 50 w 82"/>
                  <a:gd name="T53" fmla="*/ 62 h 62"/>
                  <a:gd name="T54" fmla="*/ 40 w 82"/>
                  <a:gd name="T55" fmla="*/ 62 h 62"/>
                  <a:gd name="T56" fmla="*/ 40 w 82"/>
                  <a:gd name="T57" fmla="*/ 62 h 62"/>
                  <a:gd name="T58" fmla="*/ 32 w 82"/>
                  <a:gd name="T59" fmla="*/ 62 h 62"/>
                  <a:gd name="T60" fmla="*/ 26 w 82"/>
                  <a:gd name="T61" fmla="*/ 60 h 62"/>
                  <a:gd name="T62" fmla="*/ 18 w 82"/>
                  <a:gd name="T63" fmla="*/ 56 h 62"/>
                  <a:gd name="T64" fmla="*/ 12 w 82"/>
                  <a:gd name="T65" fmla="*/ 52 h 62"/>
                  <a:gd name="T66" fmla="*/ 8 w 82"/>
                  <a:gd name="T67" fmla="*/ 48 h 62"/>
                  <a:gd name="T68" fmla="*/ 4 w 82"/>
                  <a:gd name="T69" fmla="*/ 44 h 62"/>
                  <a:gd name="T70" fmla="*/ 2 w 82"/>
                  <a:gd name="T71" fmla="*/ 38 h 62"/>
                  <a:gd name="T72" fmla="*/ 0 w 82"/>
                  <a:gd name="T73" fmla="*/ 32 h 62"/>
                  <a:gd name="T74" fmla="*/ 0 w 82"/>
                  <a:gd name="T75" fmla="*/ 32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82" h="62">
                    <a:moveTo>
                      <a:pt x="0" y="32"/>
                    </a:moveTo>
                    <a:lnTo>
                      <a:pt x="0" y="32"/>
                    </a:lnTo>
                    <a:lnTo>
                      <a:pt x="2" y="26"/>
                    </a:lnTo>
                    <a:lnTo>
                      <a:pt x="4" y="20"/>
                    </a:lnTo>
                    <a:lnTo>
                      <a:pt x="8" y="14"/>
                    </a:lnTo>
                    <a:lnTo>
                      <a:pt x="12" y="10"/>
                    </a:lnTo>
                    <a:lnTo>
                      <a:pt x="18" y="6"/>
                    </a:lnTo>
                    <a:lnTo>
                      <a:pt x="26" y="4"/>
                    </a:lnTo>
                    <a:lnTo>
                      <a:pt x="32" y="2"/>
                    </a:lnTo>
                    <a:lnTo>
                      <a:pt x="40" y="0"/>
                    </a:lnTo>
                    <a:lnTo>
                      <a:pt x="40" y="0"/>
                    </a:lnTo>
                    <a:lnTo>
                      <a:pt x="50" y="2"/>
                    </a:lnTo>
                    <a:lnTo>
                      <a:pt x="56" y="4"/>
                    </a:lnTo>
                    <a:lnTo>
                      <a:pt x="64" y="6"/>
                    </a:lnTo>
                    <a:lnTo>
                      <a:pt x="70" y="10"/>
                    </a:lnTo>
                    <a:lnTo>
                      <a:pt x="74" y="14"/>
                    </a:lnTo>
                    <a:lnTo>
                      <a:pt x="78" y="20"/>
                    </a:lnTo>
                    <a:lnTo>
                      <a:pt x="80" y="26"/>
                    </a:lnTo>
                    <a:lnTo>
                      <a:pt x="82" y="32"/>
                    </a:lnTo>
                    <a:lnTo>
                      <a:pt x="82" y="32"/>
                    </a:lnTo>
                    <a:lnTo>
                      <a:pt x="80" y="38"/>
                    </a:lnTo>
                    <a:lnTo>
                      <a:pt x="78" y="44"/>
                    </a:lnTo>
                    <a:lnTo>
                      <a:pt x="74" y="48"/>
                    </a:lnTo>
                    <a:lnTo>
                      <a:pt x="70" y="52"/>
                    </a:lnTo>
                    <a:lnTo>
                      <a:pt x="64" y="56"/>
                    </a:lnTo>
                    <a:lnTo>
                      <a:pt x="56" y="60"/>
                    </a:lnTo>
                    <a:lnTo>
                      <a:pt x="50" y="62"/>
                    </a:lnTo>
                    <a:lnTo>
                      <a:pt x="40" y="62"/>
                    </a:lnTo>
                    <a:lnTo>
                      <a:pt x="40" y="62"/>
                    </a:lnTo>
                    <a:lnTo>
                      <a:pt x="32" y="62"/>
                    </a:lnTo>
                    <a:lnTo>
                      <a:pt x="26" y="60"/>
                    </a:lnTo>
                    <a:lnTo>
                      <a:pt x="18" y="56"/>
                    </a:lnTo>
                    <a:lnTo>
                      <a:pt x="12" y="52"/>
                    </a:lnTo>
                    <a:lnTo>
                      <a:pt x="8" y="48"/>
                    </a:lnTo>
                    <a:lnTo>
                      <a:pt x="4" y="44"/>
                    </a:lnTo>
                    <a:lnTo>
                      <a:pt x="2" y="38"/>
                    </a:lnTo>
                    <a:lnTo>
                      <a:pt x="0" y="32"/>
                    </a:lnTo>
                    <a:lnTo>
                      <a:pt x="0" y="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872" tIns="60936" rIns="121872" bIns="60936" numCol="1" anchor="t" anchorCtr="0" compatLnSpc="1">
                <a:prstTxWarp prst="textNoShape">
                  <a:avLst/>
                </a:prstTxWarp>
              </a:bodyPr>
              <a:lstStyle/>
              <a:p>
                <a:pPr defTabSz="1218712"/>
                <a:endParaRPr lang="en-US" sz="20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04" name="Freeform 12">
                <a:extLst>
                  <a:ext uri="{FF2B5EF4-FFF2-40B4-BE49-F238E27FC236}">
                    <a16:creationId xmlns="" xmlns:a16="http://schemas.microsoft.com/office/drawing/2014/main" id="{272370B2-76EB-4376-9761-53C88BBC75F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946" y="3334"/>
                <a:ext cx="223" cy="234"/>
              </a:xfrm>
              <a:custGeom>
                <a:avLst/>
                <a:gdLst>
                  <a:gd name="T0" fmla="*/ 110 w 223"/>
                  <a:gd name="T1" fmla="*/ 234 h 234"/>
                  <a:gd name="T2" fmla="*/ 76 w 223"/>
                  <a:gd name="T3" fmla="*/ 228 h 234"/>
                  <a:gd name="T4" fmla="*/ 56 w 223"/>
                  <a:gd name="T5" fmla="*/ 220 h 234"/>
                  <a:gd name="T6" fmla="*/ 40 w 223"/>
                  <a:gd name="T7" fmla="*/ 206 h 234"/>
                  <a:gd name="T8" fmla="*/ 32 w 223"/>
                  <a:gd name="T9" fmla="*/ 198 h 234"/>
                  <a:gd name="T10" fmla="*/ 8 w 223"/>
                  <a:gd name="T11" fmla="*/ 158 h 234"/>
                  <a:gd name="T12" fmla="*/ 0 w 223"/>
                  <a:gd name="T13" fmla="*/ 116 h 234"/>
                  <a:gd name="T14" fmla="*/ 8 w 223"/>
                  <a:gd name="T15" fmla="*/ 72 h 234"/>
                  <a:gd name="T16" fmla="*/ 32 w 223"/>
                  <a:gd name="T17" fmla="*/ 34 h 234"/>
                  <a:gd name="T18" fmla="*/ 50 w 223"/>
                  <a:gd name="T19" fmla="*/ 20 h 234"/>
                  <a:gd name="T20" fmla="*/ 90 w 223"/>
                  <a:gd name="T21" fmla="*/ 2 h 234"/>
                  <a:gd name="T22" fmla="*/ 132 w 223"/>
                  <a:gd name="T23" fmla="*/ 2 h 234"/>
                  <a:gd name="T24" fmla="*/ 172 w 223"/>
                  <a:gd name="T25" fmla="*/ 20 h 234"/>
                  <a:gd name="T26" fmla="*/ 191 w 223"/>
                  <a:gd name="T27" fmla="*/ 34 h 234"/>
                  <a:gd name="T28" fmla="*/ 215 w 223"/>
                  <a:gd name="T29" fmla="*/ 72 h 234"/>
                  <a:gd name="T30" fmla="*/ 223 w 223"/>
                  <a:gd name="T31" fmla="*/ 116 h 234"/>
                  <a:gd name="T32" fmla="*/ 215 w 223"/>
                  <a:gd name="T33" fmla="*/ 158 h 234"/>
                  <a:gd name="T34" fmla="*/ 191 w 223"/>
                  <a:gd name="T35" fmla="*/ 198 h 234"/>
                  <a:gd name="T36" fmla="*/ 181 w 223"/>
                  <a:gd name="T37" fmla="*/ 206 h 234"/>
                  <a:gd name="T38" fmla="*/ 160 w 223"/>
                  <a:gd name="T39" fmla="*/ 220 h 234"/>
                  <a:gd name="T40" fmla="*/ 130 w 223"/>
                  <a:gd name="T41" fmla="*/ 232 h 234"/>
                  <a:gd name="T42" fmla="*/ 110 w 223"/>
                  <a:gd name="T43" fmla="*/ 234 h 234"/>
                  <a:gd name="T44" fmla="*/ 110 w 223"/>
                  <a:gd name="T45" fmla="*/ 70 h 234"/>
                  <a:gd name="T46" fmla="*/ 94 w 223"/>
                  <a:gd name="T47" fmla="*/ 76 h 234"/>
                  <a:gd name="T48" fmla="*/ 86 w 223"/>
                  <a:gd name="T49" fmla="*/ 86 h 234"/>
                  <a:gd name="T50" fmla="*/ 84 w 223"/>
                  <a:gd name="T51" fmla="*/ 88 h 234"/>
                  <a:gd name="T52" fmla="*/ 74 w 223"/>
                  <a:gd name="T53" fmla="*/ 104 h 234"/>
                  <a:gd name="T54" fmla="*/ 72 w 223"/>
                  <a:gd name="T55" fmla="*/ 120 h 234"/>
                  <a:gd name="T56" fmla="*/ 74 w 223"/>
                  <a:gd name="T57" fmla="*/ 136 h 234"/>
                  <a:gd name="T58" fmla="*/ 84 w 223"/>
                  <a:gd name="T59" fmla="*/ 152 h 234"/>
                  <a:gd name="T60" fmla="*/ 88 w 223"/>
                  <a:gd name="T61" fmla="*/ 154 h 234"/>
                  <a:gd name="T62" fmla="*/ 108 w 223"/>
                  <a:gd name="T63" fmla="*/ 158 h 234"/>
                  <a:gd name="T64" fmla="*/ 136 w 223"/>
                  <a:gd name="T65" fmla="*/ 152 h 234"/>
                  <a:gd name="T66" fmla="*/ 142 w 223"/>
                  <a:gd name="T67" fmla="*/ 144 h 234"/>
                  <a:gd name="T68" fmla="*/ 150 w 223"/>
                  <a:gd name="T69" fmla="*/ 128 h 234"/>
                  <a:gd name="T70" fmla="*/ 150 w 223"/>
                  <a:gd name="T71" fmla="*/ 112 h 234"/>
                  <a:gd name="T72" fmla="*/ 142 w 223"/>
                  <a:gd name="T73" fmla="*/ 96 h 234"/>
                  <a:gd name="T74" fmla="*/ 136 w 223"/>
                  <a:gd name="T75" fmla="*/ 88 h 234"/>
                  <a:gd name="T76" fmla="*/ 118 w 223"/>
                  <a:gd name="T77" fmla="*/ 72 h 234"/>
                  <a:gd name="T78" fmla="*/ 110 w 223"/>
                  <a:gd name="T79" fmla="*/ 70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23" h="234">
                    <a:moveTo>
                      <a:pt x="110" y="234"/>
                    </a:moveTo>
                    <a:lnTo>
                      <a:pt x="110" y="234"/>
                    </a:lnTo>
                    <a:lnTo>
                      <a:pt x="86" y="232"/>
                    </a:lnTo>
                    <a:lnTo>
                      <a:pt x="76" y="228"/>
                    </a:lnTo>
                    <a:lnTo>
                      <a:pt x="64" y="226"/>
                    </a:lnTo>
                    <a:lnTo>
                      <a:pt x="56" y="220"/>
                    </a:lnTo>
                    <a:lnTo>
                      <a:pt x="46" y="214"/>
                    </a:lnTo>
                    <a:lnTo>
                      <a:pt x="40" y="206"/>
                    </a:lnTo>
                    <a:lnTo>
                      <a:pt x="32" y="198"/>
                    </a:lnTo>
                    <a:lnTo>
                      <a:pt x="32" y="198"/>
                    </a:lnTo>
                    <a:lnTo>
                      <a:pt x="18" y="178"/>
                    </a:lnTo>
                    <a:lnTo>
                      <a:pt x="8" y="158"/>
                    </a:lnTo>
                    <a:lnTo>
                      <a:pt x="2" y="138"/>
                    </a:lnTo>
                    <a:lnTo>
                      <a:pt x="0" y="116"/>
                    </a:lnTo>
                    <a:lnTo>
                      <a:pt x="2" y="94"/>
                    </a:lnTo>
                    <a:lnTo>
                      <a:pt x="8" y="72"/>
                    </a:lnTo>
                    <a:lnTo>
                      <a:pt x="18" y="52"/>
                    </a:lnTo>
                    <a:lnTo>
                      <a:pt x="32" y="34"/>
                    </a:lnTo>
                    <a:lnTo>
                      <a:pt x="32" y="34"/>
                    </a:lnTo>
                    <a:lnTo>
                      <a:pt x="50" y="20"/>
                    </a:lnTo>
                    <a:lnTo>
                      <a:pt x="68" y="8"/>
                    </a:lnTo>
                    <a:lnTo>
                      <a:pt x="90" y="2"/>
                    </a:lnTo>
                    <a:lnTo>
                      <a:pt x="110" y="0"/>
                    </a:lnTo>
                    <a:lnTo>
                      <a:pt x="132" y="2"/>
                    </a:lnTo>
                    <a:lnTo>
                      <a:pt x="152" y="8"/>
                    </a:lnTo>
                    <a:lnTo>
                      <a:pt x="172" y="20"/>
                    </a:lnTo>
                    <a:lnTo>
                      <a:pt x="191" y="34"/>
                    </a:lnTo>
                    <a:lnTo>
                      <a:pt x="191" y="34"/>
                    </a:lnTo>
                    <a:lnTo>
                      <a:pt x="205" y="52"/>
                    </a:lnTo>
                    <a:lnTo>
                      <a:pt x="215" y="72"/>
                    </a:lnTo>
                    <a:lnTo>
                      <a:pt x="221" y="94"/>
                    </a:lnTo>
                    <a:lnTo>
                      <a:pt x="223" y="116"/>
                    </a:lnTo>
                    <a:lnTo>
                      <a:pt x="221" y="138"/>
                    </a:lnTo>
                    <a:lnTo>
                      <a:pt x="215" y="158"/>
                    </a:lnTo>
                    <a:lnTo>
                      <a:pt x="205" y="178"/>
                    </a:lnTo>
                    <a:lnTo>
                      <a:pt x="191" y="198"/>
                    </a:lnTo>
                    <a:lnTo>
                      <a:pt x="191" y="198"/>
                    </a:lnTo>
                    <a:lnTo>
                      <a:pt x="181" y="206"/>
                    </a:lnTo>
                    <a:lnTo>
                      <a:pt x="170" y="214"/>
                    </a:lnTo>
                    <a:lnTo>
                      <a:pt x="160" y="220"/>
                    </a:lnTo>
                    <a:lnTo>
                      <a:pt x="150" y="226"/>
                    </a:lnTo>
                    <a:lnTo>
                      <a:pt x="130" y="232"/>
                    </a:lnTo>
                    <a:lnTo>
                      <a:pt x="110" y="234"/>
                    </a:lnTo>
                    <a:lnTo>
                      <a:pt x="110" y="234"/>
                    </a:lnTo>
                    <a:close/>
                    <a:moveTo>
                      <a:pt x="110" y="70"/>
                    </a:moveTo>
                    <a:lnTo>
                      <a:pt x="110" y="70"/>
                    </a:lnTo>
                    <a:lnTo>
                      <a:pt x="102" y="72"/>
                    </a:lnTo>
                    <a:lnTo>
                      <a:pt x="94" y="76"/>
                    </a:lnTo>
                    <a:lnTo>
                      <a:pt x="88" y="82"/>
                    </a:lnTo>
                    <a:lnTo>
                      <a:pt x="86" y="86"/>
                    </a:lnTo>
                    <a:lnTo>
                      <a:pt x="84" y="88"/>
                    </a:lnTo>
                    <a:lnTo>
                      <a:pt x="84" y="88"/>
                    </a:lnTo>
                    <a:lnTo>
                      <a:pt x="78" y="96"/>
                    </a:lnTo>
                    <a:lnTo>
                      <a:pt x="74" y="104"/>
                    </a:lnTo>
                    <a:lnTo>
                      <a:pt x="72" y="112"/>
                    </a:lnTo>
                    <a:lnTo>
                      <a:pt x="72" y="120"/>
                    </a:lnTo>
                    <a:lnTo>
                      <a:pt x="72" y="128"/>
                    </a:lnTo>
                    <a:lnTo>
                      <a:pt x="74" y="136"/>
                    </a:lnTo>
                    <a:lnTo>
                      <a:pt x="78" y="144"/>
                    </a:lnTo>
                    <a:lnTo>
                      <a:pt x="84" y="152"/>
                    </a:lnTo>
                    <a:lnTo>
                      <a:pt x="84" y="152"/>
                    </a:lnTo>
                    <a:lnTo>
                      <a:pt x="88" y="154"/>
                    </a:lnTo>
                    <a:lnTo>
                      <a:pt x="94" y="156"/>
                    </a:lnTo>
                    <a:lnTo>
                      <a:pt x="108" y="158"/>
                    </a:lnTo>
                    <a:lnTo>
                      <a:pt x="122" y="156"/>
                    </a:lnTo>
                    <a:lnTo>
                      <a:pt x="136" y="152"/>
                    </a:lnTo>
                    <a:lnTo>
                      <a:pt x="136" y="152"/>
                    </a:lnTo>
                    <a:lnTo>
                      <a:pt x="142" y="144"/>
                    </a:lnTo>
                    <a:lnTo>
                      <a:pt x="146" y="136"/>
                    </a:lnTo>
                    <a:lnTo>
                      <a:pt x="150" y="128"/>
                    </a:lnTo>
                    <a:lnTo>
                      <a:pt x="150" y="120"/>
                    </a:lnTo>
                    <a:lnTo>
                      <a:pt x="150" y="112"/>
                    </a:lnTo>
                    <a:lnTo>
                      <a:pt x="146" y="104"/>
                    </a:lnTo>
                    <a:lnTo>
                      <a:pt x="142" y="96"/>
                    </a:lnTo>
                    <a:lnTo>
                      <a:pt x="136" y="88"/>
                    </a:lnTo>
                    <a:lnTo>
                      <a:pt x="136" y="88"/>
                    </a:lnTo>
                    <a:lnTo>
                      <a:pt x="124" y="76"/>
                    </a:lnTo>
                    <a:lnTo>
                      <a:pt x="118" y="72"/>
                    </a:lnTo>
                    <a:lnTo>
                      <a:pt x="110" y="70"/>
                    </a:lnTo>
                    <a:lnTo>
                      <a:pt x="110" y="7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872" tIns="60936" rIns="121872" bIns="60936" numCol="1" anchor="t" anchorCtr="0" compatLnSpc="1">
                <a:prstTxWarp prst="textNoShape">
                  <a:avLst/>
                </a:prstTxWarp>
              </a:bodyPr>
              <a:lstStyle/>
              <a:p>
                <a:pPr defTabSz="1218712"/>
                <a:endParaRPr lang="en-US" sz="20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05" name="Freeform 13">
                <a:extLst>
                  <a:ext uri="{FF2B5EF4-FFF2-40B4-BE49-F238E27FC236}">
                    <a16:creationId xmlns="" xmlns:a16="http://schemas.microsoft.com/office/drawing/2014/main" id="{CC8F9DBA-8CF6-4E78-A04E-E873EDCA65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84" y="3204"/>
                <a:ext cx="149" cy="180"/>
              </a:xfrm>
              <a:custGeom>
                <a:avLst/>
                <a:gdLst>
                  <a:gd name="T0" fmla="*/ 36 w 149"/>
                  <a:gd name="T1" fmla="*/ 180 h 180"/>
                  <a:gd name="T2" fmla="*/ 36 w 149"/>
                  <a:gd name="T3" fmla="*/ 180 h 180"/>
                  <a:gd name="T4" fmla="*/ 18 w 149"/>
                  <a:gd name="T5" fmla="*/ 180 h 180"/>
                  <a:gd name="T6" fmla="*/ 18 w 149"/>
                  <a:gd name="T7" fmla="*/ 180 h 180"/>
                  <a:gd name="T8" fmla="*/ 8 w 149"/>
                  <a:gd name="T9" fmla="*/ 166 h 180"/>
                  <a:gd name="T10" fmla="*/ 4 w 149"/>
                  <a:gd name="T11" fmla="*/ 160 h 180"/>
                  <a:gd name="T12" fmla="*/ 2 w 149"/>
                  <a:gd name="T13" fmla="*/ 154 h 180"/>
                  <a:gd name="T14" fmla="*/ 0 w 149"/>
                  <a:gd name="T15" fmla="*/ 148 h 180"/>
                  <a:gd name="T16" fmla="*/ 2 w 149"/>
                  <a:gd name="T17" fmla="*/ 140 h 180"/>
                  <a:gd name="T18" fmla="*/ 4 w 149"/>
                  <a:gd name="T19" fmla="*/ 134 h 180"/>
                  <a:gd name="T20" fmla="*/ 10 w 149"/>
                  <a:gd name="T21" fmla="*/ 128 h 180"/>
                  <a:gd name="T22" fmla="*/ 10 w 149"/>
                  <a:gd name="T23" fmla="*/ 128 h 180"/>
                  <a:gd name="T24" fmla="*/ 89 w 149"/>
                  <a:gd name="T25" fmla="*/ 14 h 180"/>
                  <a:gd name="T26" fmla="*/ 89 w 149"/>
                  <a:gd name="T27" fmla="*/ 14 h 180"/>
                  <a:gd name="T28" fmla="*/ 91 w 149"/>
                  <a:gd name="T29" fmla="*/ 8 h 180"/>
                  <a:gd name="T30" fmla="*/ 97 w 149"/>
                  <a:gd name="T31" fmla="*/ 4 h 180"/>
                  <a:gd name="T32" fmla="*/ 101 w 149"/>
                  <a:gd name="T33" fmla="*/ 2 h 180"/>
                  <a:gd name="T34" fmla="*/ 107 w 149"/>
                  <a:gd name="T35" fmla="*/ 0 h 180"/>
                  <a:gd name="T36" fmla="*/ 119 w 149"/>
                  <a:gd name="T37" fmla="*/ 0 h 180"/>
                  <a:gd name="T38" fmla="*/ 131 w 149"/>
                  <a:gd name="T39" fmla="*/ 6 h 180"/>
                  <a:gd name="T40" fmla="*/ 131 w 149"/>
                  <a:gd name="T41" fmla="*/ 6 h 180"/>
                  <a:gd name="T42" fmla="*/ 137 w 149"/>
                  <a:gd name="T43" fmla="*/ 10 h 180"/>
                  <a:gd name="T44" fmla="*/ 143 w 149"/>
                  <a:gd name="T45" fmla="*/ 14 h 180"/>
                  <a:gd name="T46" fmla="*/ 145 w 149"/>
                  <a:gd name="T47" fmla="*/ 22 h 180"/>
                  <a:gd name="T48" fmla="*/ 149 w 149"/>
                  <a:gd name="T49" fmla="*/ 28 h 180"/>
                  <a:gd name="T50" fmla="*/ 149 w 149"/>
                  <a:gd name="T51" fmla="*/ 36 h 180"/>
                  <a:gd name="T52" fmla="*/ 147 w 149"/>
                  <a:gd name="T53" fmla="*/ 44 h 180"/>
                  <a:gd name="T54" fmla="*/ 145 w 149"/>
                  <a:gd name="T55" fmla="*/ 50 h 180"/>
                  <a:gd name="T56" fmla="*/ 139 w 149"/>
                  <a:gd name="T57" fmla="*/ 58 h 180"/>
                  <a:gd name="T58" fmla="*/ 139 w 149"/>
                  <a:gd name="T59" fmla="*/ 58 h 180"/>
                  <a:gd name="T60" fmla="*/ 63 w 149"/>
                  <a:gd name="T61" fmla="*/ 172 h 180"/>
                  <a:gd name="T62" fmla="*/ 63 w 149"/>
                  <a:gd name="T63" fmla="*/ 172 h 180"/>
                  <a:gd name="T64" fmla="*/ 61 w 149"/>
                  <a:gd name="T65" fmla="*/ 174 h 180"/>
                  <a:gd name="T66" fmla="*/ 59 w 149"/>
                  <a:gd name="T67" fmla="*/ 176 h 180"/>
                  <a:gd name="T68" fmla="*/ 53 w 149"/>
                  <a:gd name="T69" fmla="*/ 178 h 180"/>
                  <a:gd name="T70" fmla="*/ 36 w 149"/>
                  <a:gd name="T71" fmla="*/ 180 h 180"/>
                  <a:gd name="T72" fmla="*/ 36 w 149"/>
                  <a:gd name="T73" fmla="*/ 180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49" h="180">
                    <a:moveTo>
                      <a:pt x="36" y="180"/>
                    </a:moveTo>
                    <a:lnTo>
                      <a:pt x="36" y="180"/>
                    </a:lnTo>
                    <a:lnTo>
                      <a:pt x="18" y="180"/>
                    </a:lnTo>
                    <a:lnTo>
                      <a:pt x="18" y="180"/>
                    </a:lnTo>
                    <a:lnTo>
                      <a:pt x="8" y="166"/>
                    </a:lnTo>
                    <a:lnTo>
                      <a:pt x="4" y="160"/>
                    </a:lnTo>
                    <a:lnTo>
                      <a:pt x="2" y="154"/>
                    </a:lnTo>
                    <a:lnTo>
                      <a:pt x="0" y="148"/>
                    </a:lnTo>
                    <a:lnTo>
                      <a:pt x="2" y="140"/>
                    </a:lnTo>
                    <a:lnTo>
                      <a:pt x="4" y="134"/>
                    </a:lnTo>
                    <a:lnTo>
                      <a:pt x="10" y="128"/>
                    </a:lnTo>
                    <a:lnTo>
                      <a:pt x="10" y="128"/>
                    </a:lnTo>
                    <a:lnTo>
                      <a:pt x="89" y="14"/>
                    </a:lnTo>
                    <a:lnTo>
                      <a:pt x="89" y="14"/>
                    </a:lnTo>
                    <a:lnTo>
                      <a:pt x="91" y="8"/>
                    </a:lnTo>
                    <a:lnTo>
                      <a:pt x="97" y="4"/>
                    </a:lnTo>
                    <a:lnTo>
                      <a:pt x="101" y="2"/>
                    </a:lnTo>
                    <a:lnTo>
                      <a:pt x="107" y="0"/>
                    </a:lnTo>
                    <a:lnTo>
                      <a:pt x="119" y="0"/>
                    </a:lnTo>
                    <a:lnTo>
                      <a:pt x="131" y="6"/>
                    </a:lnTo>
                    <a:lnTo>
                      <a:pt x="131" y="6"/>
                    </a:lnTo>
                    <a:lnTo>
                      <a:pt x="137" y="10"/>
                    </a:lnTo>
                    <a:lnTo>
                      <a:pt x="143" y="14"/>
                    </a:lnTo>
                    <a:lnTo>
                      <a:pt x="145" y="22"/>
                    </a:lnTo>
                    <a:lnTo>
                      <a:pt x="149" y="28"/>
                    </a:lnTo>
                    <a:lnTo>
                      <a:pt x="149" y="36"/>
                    </a:lnTo>
                    <a:lnTo>
                      <a:pt x="147" y="44"/>
                    </a:lnTo>
                    <a:lnTo>
                      <a:pt x="145" y="50"/>
                    </a:lnTo>
                    <a:lnTo>
                      <a:pt x="139" y="58"/>
                    </a:lnTo>
                    <a:lnTo>
                      <a:pt x="139" y="58"/>
                    </a:lnTo>
                    <a:lnTo>
                      <a:pt x="63" y="172"/>
                    </a:lnTo>
                    <a:lnTo>
                      <a:pt x="63" y="172"/>
                    </a:lnTo>
                    <a:lnTo>
                      <a:pt x="61" y="174"/>
                    </a:lnTo>
                    <a:lnTo>
                      <a:pt x="59" y="176"/>
                    </a:lnTo>
                    <a:lnTo>
                      <a:pt x="53" y="178"/>
                    </a:lnTo>
                    <a:lnTo>
                      <a:pt x="36" y="180"/>
                    </a:lnTo>
                    <a:lnTo>
                      <a:pt x="36" y="1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872" tIns="60936" rIns="121872" bIns="60936" numCol="1" anchor="t" anchorCtr="0" compatLnSpc="1">
                <a:prstTxWarp prst="textNoShape">
                  <a:avLst/>
                </a:prstTxWarp>
              </a:bodyPr>
              <a:lstStyle/>
              <a:p>
                <a:pPr defTabSz="1218712"/>
                <a:endParaRPr lang="en-US" sz="20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06" name="Freeform 14">
                <a:extLst>
                  <a:ext uri="{FF2B5EF4-FFF2-40B4-BE49-F238E27FC236}">
                    <a16:creationId xmlns="" xmlns:a16="http://schemas.microsoft.com/office/drawing/2014/main" id="{C71E6806-5352-4A6F-A6B8-6640210B1D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12" y="3668"/>
                <a:ext cx="551" cy="82"/>
              </a:xfrm>
              <a:custGeom>
                <a:avLst/>
                <a:gdLst>
                  <a:gd name="T0" fmla="*/ 515 w 551"/>
                  <a:gd name="T1" fmla="*/ 82 h 82"/>
                  <a:gd name="T2" fmla="*/ 515 w 551"/>
                  <a:gd name="T3" fmla="*/ 82 h 82"/>
                  <a:gd name="T4" fmla="*/ 36 w 551"/>
                  <a:gd name="T5" fmla="*/ 82 h 82"/>
                  <a:gd name="T6" fmla="*/ 36 w 551"/>
                  <a:gd name="T7" fmla="*/ 82 h 82"/>
                  <a:gd name="T8" fmla="*/ 30 w 551"/>
                  <a:gd name="T9" fmla="*/ 82 h 82"/>
                  <a:gd name="T10" fmla="*/ 24 w 551"/>
                  <a:gd name="T11" fmla="*/ 78 h 82"/>
                  <a:gd name="T12" fmla="*/ 18 w 551"/>
                  <a:gd name="T13" fmla="*/ 74 h 82"/>
                  <a:gd name="T14" fmla="*/ 12 w 551"/>
                  <a:gd name="T15" fmla="*/ 70 h 82"/>
                  <a:gd name="T16" fmla="*/ 8 w 551"/>
                  <a:gd name="T17" fmla="*/ 64 h 82"/>
                  <a:gd name="T18" fmla="*/ 4 w 551"/>
                  <a:gd name="T19" fmla="*/ 56 h 82"/>
                  <a:gd name="T20" fmla="*/ 2 w 551"/>
                  <a:gd name="T21" fmla="*/ 50 h 82"/>
                  <a:gd name="T22" fmla="*/ 0 w 551"/>
                  <a:gd name="T23" fmla="*/ 42 h 82"/>
                  <a:gd name="T24" fmla="*/ 0 w 551"/>
                  <a:gd name="T25" fmla="*/ 42 h 82"/>
                  <a:gd name="T26" fmla="*/ 2 w 551"/>
                  <a:gd name="T27" fmla="*/ 34 h 82"/>
                  <a:gd name="T28" fmla="*/ 4 w 551"/>
                  <a:gd name="T29" fmla="*/ 26 h 82"/>
                  <a:gd name="T30" fmla="*/ 8 w 551"/>
                  <a:gd name="T31" fmla="*/ 20 h 82"/>
                  <a:gd name="T32" fmla="*/ 12 w 551"/>
                  <a:gd name="T33" fmla="*/ 14 h 82"/>
                  <a:gd name="T34" fmla="*/ 18 w 551"/>
                  <a:gd name="T35" fmla="*/ 8 h 82"/>
                  <a:gd name="T36" fmla="*/ 24 w 551"/>
                  <a:gd name="T37" fmla="*/ 4 h 82"/>
                  <a:gd name="T38" fmla="*/ 30 w 551"/>
                  <a:gd name="T39" fmla="*/ 2 h 82"/>
                  <a:gd name="T40" fmla="*/ 36 w 551"/>
                  <a:gd name="T41" fmla="*/ 0 h 82"/>
                  <a:gd name="T42" fmla="*/ 36 w 551"/>
                  <a:gd name="T43" fmla="*/ 0 h 82"/>
                  <a:gd name="T44" fmla="*/ 515 w 551"/>
                  <a:gd name="T45" fmla="*/ 0 h 82"/>
                  <a:gd name="T46" fmla="*/ 515 w 551"/>
                  <a:gd name="T47" fmla="*/ 0 h 82"/>
                  <a:gd name="T48" fmla="*/ 521 w 551"/>
                  <a:gd name="T49" fmla="*/ 2 h 82"/>
                  <a:gd name="T50" fmla="*/ 529 w 551"/>
                  <a:gd name="T51" fmla="*/ 4 h 82"/>
                  <a:gd name="T52" fmla="*/ 535 w 551"/>
                  <a:gd name="T53" fmla="*/ 8 h 82"/>
                  <a:gd name="T54" fmla="*/ 539 w 551"/>
                  <a:gd name="T55" fmla="*/ 14 h 82"/>
                  <a:gd name="T56" fmla="*/ 545 w 551"/>
                  <a:gd name="T57" fmla="*/ 20 h 82"/>
                  <a:gd name="T58" fmla="*/ 547 w 551"/>
                  <a:gd name="T59" fmla="*/ 26 h 82"/>
                  <a:gd name="T60" fmla="*/ 551 w 551"/>
                  <a:gd name="T61" fmla="*/ 34 h 82"/>
                  <a:gd name="T62" fmla="*/ 551 w 551"/>
                  <a:gd name="T63" fmla="*/ 42 h 82"/>
                  <a:gd name="T64" fmla="*/ 551 w 551"/>
                  <a:gd name="T65" fmla="*/ 42 h 82"/>
                  <a:gd name="T66" fmla="*/ 551 w 551"/>
                  <a:gd name="T67" fmla="*/ 50 h 82"/>
                  <a:gd name="T68" fmla="*/ 547 w 551"/>
                  <a:gd name="T69" fmla="*/ 56 h 82"/>
                  <a:gd name="T70" fmla="*/ 545 w 551"/>
                  <a:gd name="T71" fmla="*/ 64 h 82"/>
                  <a:gd name="T72" fmla="*/ 539 w 551"/>
                  <a:gd name="T73" fmla="*/ 70 h 82"/>
                  <a:gd name="T74" fmla="*/ 535 w 551"/>
                  <a:gd name="T75" fmla="*/ 74 h 82"/>
                  <a:gd name="T76" fmla="*/ 529 w 551"/>
                  <a:gd name="T77" fmla="*/ 78 h 82"/>
                  <a:gd name="T78" fmla="*/ 521 w 551"/>
                  <a:gd name="T79" fmla="*/ 82 h 82"/>
                  <a:gd name="T80" fmla="*/ 515 w 551"/>
                  <a:gd name="T81" fmla="*/ 82 h 82"/>
                  <a:gd name="T82" fmla="*/ 515 w 551"/>
                  <a:gd name="T83" fmla="*/ 82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551" h="82">
                    <a:moveTo>
                      <a:pt x="515" y="82"/>
                    </a:moveTo>
                    <a:lnTo>
                      <a:pt x="515" y="82"/>
                    </a:lnTo>
                    <a:lnTo>
                      <a:pt x="36" y="82"/>
                    </a:lnTo>
                    <a:lnTo>
                      <a:pt x="36" y="82"/>
                    </a:lnTo>
                    <a:lnTo>
                      <a:pt x="30" y="82"/>
                    </a:lnTo>
                    <a:lnTo>
                      <a:pt x="24" y="78"/>
                    </a:lnTo>
                    <a:lnTo>
                      <a:pt x="18" y="74"/>
                    </a:lnTo>
                    <a:lnTo>
                      <a:pt x="12" y="70"/>
                    </a:lnTo>
                    <a:lnTo>
                      <a:pt x="8" y="64"/>
                    </a:lnTo>
                    <a:lnTo>
                      <a:pt x="4" y="56"/>
                    </a:lnTo>
                    <a:lnTo>
                      <a:pt x="2" y="50"/>
                    </a:lnTo>
                    <a:lnTo>
                      <a:pt x="0" y="42"/>
                    </a:lnTo>
                    <a:lnTo>
                      <a:pt x="0" y="42"/>
                    </a:lnTo>
                    <a:lnTo>
                      <a:pt x="2" y="34"/>
                    </a:lnTo>
                    <a:lnTo>
                      <a:pt x="4" y="26"/>
                    </a:lnTo>
                    <a:lnTo>
                      <a:pt x="8" y="20"/>
                    </a:lnTo>
                    <a:lnTo>
                      <a:pt x="12" y="14"/>
                    </a:lnTo>
                    <a:lnTo>
                      <a:pt x="18" y="8"/>
                    </a:lnTo>
                    <a:lnTo>
                      <a:pt x="24" y="4"/>
                    </a:lnTo>
                    <a:lnTo>
                      <a:pt x="30" y="2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515" y="0"/>
                    </a:lnTo>
                    <a:lnTo>
                      <a:pt x="515" y="0"/>
                    </a:lnTo>
                    <a:lnTo>
                      <a:pt x="521" y="2"/>
                    </a:lnTo>
                    <a:lnTo>
                      <a:pt x="529" y="4"/>
                    </a:lnTo>
                    <a:lnTo>
                      <a:pt x="535" y="8"/>
                    </a:lnTo>
                    <a:lnTo>
                      <a:pt x="539" y="14"/>
                    </a:lnTo>
                    <a:lnTo>
                      <a:pt x="545" y="20"/>
                    </a:lnTo>
                    <a:lnTo>
                      <a:pt x="547" y="26"/>
                    </a:lnTo>
                    <a:lnTo>
                      <a:pt x="551" y="34"/>
                    </a:lnTo>
                    <a:lnTo>
                      <a:pt x="551" y="42"/>
                    </a:lnTo>
                    <a:lnTo>
                      <a:pt x="551" y="42"/>
                    </a:lnTo>
                    <a:lnTo>
                      <a:pt x="551" y="50"/>
                    </a:lnTo>
                    <a:lnTo>
                      <a:pt x="547" y="56"/>
                    </a:lnTo>
                    <a:lnTo>
                      <a:pt x="545" y="64"/>
                    </a:lnTo>
                    <a:lnTo>
                      <a:pt x="539" y="70"/>
                    </a:lnTo>
                    <a:lnTo>
                      <a:pt x="535" y="74"/>
                    </a:lnTo>
                    <a:lnTo>
                      <a:pt x="529" y="78"/>
                    </a:lnTo>
                    <a:lnTo>
                      <a:pt x="521" y="82"/>
                    </a:lnTo>
                    <a:lnTo>
                      <a:pt x="515" y="82"/>
                    </a:lnTo>
                    <a:lnTo>
                      <a:pt x="515" y="8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872" tIns="60936" rIns="121872" bIns="60936" numCol="1" anchor="t" anchorCtr="0" compatLnSpc="1">
                <a:prstTxWarp prst="textNoShape">
                  <a:avLst/>
                </a:prstTxWarp>
              </a:bodyPr>
              <a:lstStyle/>
              <a:p>
                <a:pPr defTabSz="1218712"/>
                <a:endParaRPr lang="en-US" sz="20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07" name="Freeform 15">
                <a:extLst>
                  <a:ext uri="{FF2B5EF4-FFF2-40B4-BE49-F238E27FC236}">
                    <a16:creationId xmlns="" xmlns:a16="http://schemas.microsoft.com/office/drawing/2014/main" id="{D48D7543-7EC1-4052-9DFE-62B9FEE6120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812" y="2916"/>
                <a:ext cx="855" cy="1038"/>
              </a:xfrm>
              <a:custGeom>
                <a:avLst/>
                <a:gdLst>
                  <a:gd name="T0" fmla="*/ 765 w 855"/>
                  <a:gd name="T1" fmla="*/ 1038 h 1038"/>
                  <a:gd name="T2" fmla="*/ 100 w 855"/>
                  <a:gd name="T3" fmla="*/ 1038 h 1038"/>
                  <a:gd name="T4" fmla="*/ 60 w 855"/>
                  <a:gd name="T5" fmla="*/ 1032 h 1038"/>
                  <a:gd name="T6" fmla="*/ 30 w 855"/>
                  <a:gd name="T7" fmla="*/ 1012 h 1038"/>
                  <a:gd name="T8" fmla="*/ 8 w 855"/>
                  <a:gd name="T9" fmla="*/ 984 h 1038"/>
                  <a:gd name="T10" fmla="*/ 0 w 855"/>
                  <a:gd name="T11" fmla="*/ 946 h 1038"/>
                  <a:gd name="T12" fmla="*/ 0 w 855"/>
                  <a:gd name="T13" fmla="*/ 102 h 1038"/>
                  <a:gd name="T14" fmla="*/ 2 w 855"/>
                  <a:gd name="T15" fmla="*/ 82 h 1038"/>
                  <a:gd name="T16" fmla="*/ 16 w 855"/>
                  <a:gd name="T17" fmla="*/ 46 h 1038"/>
                  <a:gd name="T18" fmla="*/ 44 w 855"/>
                  <a:gd name="T19" fmla="*/ 18 h 1038"/>
                  <a:gd name="T20" fmla="*/ 80 w 855"/>
                  <a:gd name="T21" fmla="*/ 2 h 1038"/>
                  <a:gd name="T22" fmla="*/ 100 w 855"/>
                  <a:gd name="T23" fmla="*/ 0 h 1038"/>
                  <a:gd name="T24" fmla="*/ 765 w 855"/>
                  <a:gd name="T25" fmla="*/ 0 h 1038"/>
                  <a:gd name="T26" fmla="*/ 801 w 855"/>
                  <a:gd name="T27" fmla="*/ 8 h 1038"/>
                  <a:gd name="T28" fmla="*/ 831 w 855"/>
                  <a:gd name="T29" fmla="*/ 30 h 1038"/>
                  <a:gd name="T30" fmla="*/ 849 w 855"/>
                  <a:gd name="T31" fmla="*/ 62 h 1038"/>
                  <a:gd name="T32" fmla="*/ 855 w 855"/>
                  <a:gd name="T33" fmla="*/ 102 h 1038"/>
                  <a:gd name="T34" fmla="*/ 855 w 855"/>
                  <a:gd name="T35" fmla="*/ 946 h 1038"/>
                  <a:gd name="T36" fmla="*/ 853 w 855"/>
                  <a:gd name="T37" fmla="*/ 966 h 1038"/>
                  <a:gd name="T38" fmla="*/ 841 w 855"/>
                  <a:gd name="T39" fmla="*/ 1000 h 1038"/>
                  <a:gd name="T40" fmla="*/ 817 w 855"/>
                  <a:gd name="T41" fmla="*/ 1024 h 1038"/>
                  <a:gd name="T42" fmla="*/ 783 w 855"/>
                  <a:gd name="T43" fmla="*/ 1036 h 1038"/>
                  <a:gd name="T44" fmla="*/ 765 w 855"/>
                  <a:gd name="T45" fmla="*/ 1038 h 1038"/>
                  <a:gd name="T46" fmla="*/ 100 w 855"/>
                  <a:gd name="T47" fmla="*/ 74 h 1038"/>
                  <a:gd name="T48" fmla="*/ 80 w 855"/>
                  <a:gd name="T49" fmla="*/ 80 h 1038"/>
                  <a:gd name="T50" fmla="*/ 72 w 855"/>
                  <a:gd name="T51" fmla="*/ 102 h 1038"/>
                  <a:gd name="T52" fmla="*/ 72 w 855"/>
                  <a:gd name="T53" fmla="*/ 946 h 1038"/>
                  <a:gd name="T54" fmla="*/ 74 w 855"/>
                  <a:gd name="T55" fmla="*/ 952 h 1038"/>
                  <a:gd name="T56" fmla="*/ 88 w 855"/>
                  <a:gd name="T57" fmla="*/ 962 h 1038"/>
                  <a:gd name="T58" fmla="*/ 100 w 855"/>
                  <a:gd name="T59" fmla="*/ 964 h 1038"/>
                  <a:gd name="T60" fmla="*/ 765 w 855"/>
                  <a:gd name="T61" fmla="*/ 964 h 1038"/>
                  <a:gd name="T62" fmla="*/ 777 w 855"/>
                  <a:gd name="T63" fmla="*/ 958 h 1038"/>
                  <a:gd name="T64" fmla="*/ 783 w 855"/>
                  <a:gd name="T65" fmla="*/ 946 h 1038"/>
                  <a:gd name="T66" fmla="*/ 783 w 855"/>
                  <a:gd name="T67" fmla="*/ 102 h 1038"/>
                  <a:gd name="T68" fmla="*/ 781 w 855"/>
                  <a:gd name="T69" fmla="*/ 90 h 1038"/>
                  <a:gd name="T70" fmla="*/ 771 w 855"/>
                  <a:gd name="T71" fmla="*/ 76 h 1038"/>
                  <a:gd name="T72" fmla="*/ 100 w 855"/>
                  <a:gd name="T73" fmla="*/ 74 h 1038"/>
                  <a:gd name="T74" fmla="*/ 100 w 855"/>
                  <a:gd name="T75" fmla="*/ 74 h 10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855" h="1038">
                    <a:moveTo>
                      <a:pt x="765" y="1038"/>
                    </a:moveTo>
                    <a:lnTo>
                      <a:pt x="765" y="1038"/>
                    </a:lnTo>
                    <a:lnTo>
                      <a:pt x="100" y="1038"/>
                    </a:lnTo>
                    <a:lnTo>
                      <a:pt x="100" y="1038"/>
                    </a:lnTo>
                    <a:lnTo>
                      <a:pt x="80" y="1036"/>
                    </a:lnTo>
                    <a:lnTo>
                      <a:pt x="60" y="1032"/>
                    </a:lnTo>
                    <a:lnTo>
                      <a:pt x="44" y="1024"/>
                    </a:lnTo>
                    <a:lnTo>
                      <a:pt x="30" y="1012"/>
                    </a:lnTo>
                    <a:lnTo>
                      <a:pt x="16" y="1000"/>
                    </a:lnTo>
                    <a:lnTo>
                      <a:pt x="8" y="984"/>
                    </a:lnTo>
                    <a:lnTo>
                      <a:pt x="2" y="966"/>
                    </a:lnTo>
                    <a:lnTo>
                      <a:pt x="0" y="946"/>
                    </a:lnTo>
                    <a:lnTo>
                      <a:pt x="0" y="946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2" y="82"/>
                    </a:lnTo>
                    <a:lnTo>
                      <a:pt x="8" y="62"/>
                    </a:lnTo>
                    <a:lnTo>
                      <a:pt x="16" y="46"/>
                    </a:lnTo>
                    <a:lnTo>
                      <a:pt x="30" y="30"/>
                    </a:lnTo>
                    <a:lnTo>
                      <a:pt x="44" y="18"/>
                    </a:lnTo>
                    <a:lnTo>
                      <a:pt x="60" y="8"/>
                    </a:lnTo>
                    <a:lnTo>
                      <a:pt x="80" y="2"/>
                    </a:lnTo>
                    <a:lnTo>
                      <a:pt x="100" y="0"/>
                    </a:lnTo>
                    <a:lnTo>
                      <a:pt x="100" y="0"/>
                    </a:lnTo>
                    <a:lnTo>
                      <a:pt x="765" y="0"/>
                    </a:lnTo>
                    <a:lnTo>
                      <a:pt x="765" y="0"/>
                    </a:lnTo>
                    <a:lnTo>
                      <a:pt x="783" y="2"/>
                    </a:lnTo>
                    <a:lnTo>
                      <a:pt x="801" y="8"/>
                    </a:lnTo>
                    <a:lnTo>
                      <a:pt x="817" y="18"/>
                    </a:lnTo>
                    <a:lnTo>
                      <a:pt x="831" y="30"/>
                    </a:lnTo>
                    <a:lnTo>
                      <a:pt x="841" y="46"/>
                    </a:lnTo>
                    <a:lnTo>
                      <a:pt x="849" y="62"/>
                    </a:lnTo>
                    <a:lnTo>
                      <a:pt x="853" y="82"/>
                    </a:lnTo>
                    <a:lnTo>
                      <a:pt x="855" y="102"/>
                    </a:lnTo>
                    <a:lnTo>
                      <a:pt x="855" y="102"/>
                    </a:lnTo>
                    <a:lnTo>
                      <a:pt x="855" y="946"/>
                    </a:lnTo>
                    <a:lnTo>
                      <a:pt x="855" y="946"/>
                    </a:lnTo>
                    <a:lnTo>
                      <a:pt x="853" y="966"/>
                    </a:lnTo>
                    <a:lnTo>
                      <a:pt x="849" y="984"/>
                    </a:lnTo>
                    <a:lnTo>
                      <a:pt x="841" y="1000"/>
                    </a:lnTo>
                    <a:lnTo>
                      <a:pt x="831" y="1012"/>
                    </a:lnTo>
                    <a:lnTo>
                      <a:pt x="817" y="1024"/>
                    </a:lnTo>
                    <a:lnTo>
                      <a:pt x="801" y="1032"/>
                    </a:lnTo>
                    <a:lnTo>
                      <a:pt x="783" y="1036"/>
                    </a:lnTo>
                    <a:lnTo>
                      <a:pt x="765" y="1038"/>
                    </a:lnTo>
                    <a:lnTo>
                      <a:pt x="765" y="1038"/>
                    </a:lnTo>
                    <a:close/>
                    <a:moveTo>
                      <a:pt x="100" y="74"/>
                    </a:moveTo>
                    <a:lnTo>
                      <a:pt x="100" y="74"/>
                    </a:lnTo>
                    <a:lnTo>
                      <a:pt x="88" y="76"/>
                    </a:lnTo>
                    <a:lnTo>
                      <a:pt x="80" y="80"/>
                    </a:lnTo>
                    <a:lnTo>
                      <a:pt x="74" y="90"/>
                    </a:lnTo>
                    <a:lnTo>
                      <a:pt x="72" y="102"/>
                    </a:lnTo>
                    <a:lnTo>
                      <a:pt x="72" y="102"/>
                    </a:lnTo>
                    <a:lnTo>
                      <a:pt x="72" y="946"/>
                    </a:lnTo>
                    <a:lnTo>
                      <a:pt x="72" y="946"/>
                    </a:lnTo>
                    <a:lnTo>
                      <a:pt x="74" y="952"/>
                    </a:lnTo>
                    <a:lnTo>
                      <a:pt x="80" y="958"/>
                    </a:lnTo>
                    <a:lnTo>
                      <a:pt x="88" y="962"/>
                    </a:lnTo>
                    <a:lnTo>
                      <a:pt x="100" y="964"/>
                    </a:lnTo>
                    <a:lnTo>
                      <a:pt x="100" y="964"/>
                    </a:lnTo>
                    <a:lnTo>
                      <a:pt x="765" y="964"/>
                    </a:lnTo>
                    <a:lnTo>
                      <a:pt x="765" y="964"/>
                    </a:lnTo>
                    <a:lnTo>
                      <a:pt x="771" y="962"/>
                    </a:lnTo>
                    <a:lnTo>
                      <a:pt x="777" y="958"/>
                    </a:lnTo>
                    <a:lnTo>
                      <a:pt x="781" y="952"/>
                    </a:lnTo>
                    <a:lnTo>
                      <a:pt x="783" y="946"/>
                    </a:lnTo>
                    <a:lnTo>
                      <a:pt x="783" y="946"/>
                    </a:lnTo>
                    <a:lnTo>
                      <a:pt x="783" y="102"/>
                    </a:lnTo>
                    <a:lnTo>
                      <a:pt x="783" y="102"/>
                    </a:lnTo>
                    <a:lnTo>
                      <a:pt x="781" y="90"/>
                    </a:lnTo>
                    <a:lnTo>
                      <a:pt x="777" y="80"/>
                    </a:lnTo>
                    <a:lnTo>
                      <a:pt x="771" y="76"/>
                    </a:lnTo>
                    <a:lnTo>
                      <a:pt x="765" y="74"/>
                    </a:lnTo>
                    <a:lnTo>
                      <a:pt x="100" y="74"/>
                    </a:lnTo>
                    <a:lnTo>
                      <a:pt x="100" y="74"/>
                    </a:lnTo>
                    <a:lnTo>
                      <a:pt x="100" y="7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872" tIns="60936" rIns="121872" bIns="60936" numCol="1" anchor="t" anchorCtr="0" compatLnSpc="1">
                <a:prstTxWarp prst="textNoShape">
                  <a:avLst/>
                </a:prstTxWarp>
              </a:bodyPr>
              <a:lstStyle/>
              <a:p>
                <a:pPr defTabSz="1218712"/>
                <a:endParaRPr lang="en-US" sz="2000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08" name="Freeform 16">
                <a:extLst>
                  <a:ext uri="{FF2B5EF4-FFF2-40B4-BE49-F238E27FC236}">
                    <a16:creationId xmlns="" xmlns:a16="http://schemas.microsoft.com/office/drawing/2014/main" id="{BBEBE689-C565-4D68-9E95-CDCB98C7D9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98" y="3770"/>
                <a:ext cx="82" cy="82"/>
              </a:xfrm>
              <a:custGeom>
                <a:avLst/>
                <a:gdLst>
                  <a:gd name="T0" fmla="*/ 0 w 82"/>
                  <a:gd name="T1" fmla="*/ 42 h 82"/>
                  <a:gd name="T2" fmla="*/ 0 w 82"/>
                  <a:gd name="T3" fmla="*/ 42 h 82"/>
                  <a:gd name="T4" fmla="*/ 0 w 82"/>
                  <a:gd name="T5" fmla="*/ 34 h 82"/>
                  <a:gd name="T6" fmla="*/ 4 w 82"/>
                  <a:gd name="T7" fmla="*/ 26 h 82"/>
                  <a:gd name="T8" fmla="*/ 8 w 82"/>
                  <a:gd name="T9" fmla="*/ 18 h 82"/>
                  <a:gd name="T10" fmla="*/ 12 w 82"/>
                  <a:gd name="T11" fmla="*/ 12 h 82"/>
                  <a:gd name="T12" fmla="*/ 18 w 82"/>
                  <a:gd name="T13" fmla="*/ 8 h 82"/>
                  <a:gd name="T14" fmla="*/ 24 w 82"/>
                  <a:gd name="T15" fmla="*/ 4 h 82"/>
                  <a:gd name="T16" fmla="*/ 32 w 82"/>
                  <a:gd name="T17" fmla="*/ 2 h 82"/>
                  <a:gd name="T18" fmla="*/ 40 w 82"/>
                  <a:gd name="T19" fmla="*/ 0 h 82"/>
                  <a:gd name="T20" fmla="*/ 40 w 82"/>
                  <a:gd name="T21" fmla="*/ 0 h 82"/>
                  <a:gd name="T22" fmla="*/ 48 w 82"/>
                  <a:gd name="T23" fmla="*/ 2 h 82"/>
                  <a:gd name="T24" fmla="*/ 56 w 82"/>
                  <a:gd name="T25" fmla="*/ 4 h 82"/>
                  <a:gd name="T26" fmla="*/ 64 w 82"/>
                  <a:gd name="T27" fmla="*/ 8 h 82"/>
                  <a:gd name="T28" fmla="*/ 70 w 82"/>
                  <a:gd name="T29" fmla="*/ 12 h 82"/>
                  <a:gd name="T30" fmla="*/ 74 w 82"/>
                  <a:gd name="T31" fmla="*/ 18 h 82"/>
                  <a:gd name="T32" fmla="*/ 78 w 82"/>
                  <a:gd name="T33" fmla="*/ 26 h 82"/>
                  <a:gd name="T34" fmla="*/ 80 w 82"/>
                  <a:gd name="T35" fmla="*/ 34 h 82"/>
                  <a:gd name="T36" fmla="*/ 82 w 82"/>
                  <a:gd name="T37" fmla="*/ 42 h 82"/>
                  <a:gd name="T38" fmla="*/ 82 w 82"/>
                  <a:gd name="T39" fmla="*/ 42 h 82"/>
                  <a:gd name="T40" fmla="*/ 80 w 82"/>
                  <a:gd name="T41" fmla="*/ 50 h 82"/>
                  <a:gd name="T42" fmla="*/ 78 w 82"/>
                  <a:gd name="T43" fmla="*/ 58 h 82"/>
                  <a:gd name="T44" fmla="*/ 74 w 82"/>
                  <a:gd name="T45" fmla="*/ 64 h 82"/>
                  <a:gd name="T46" fmla="*/ 70 w 82"/>
                  <a:gd name="T47" fmla="*/ 70 h 82"/>
                  <a:gd name="T48" fmla="*/ 64 w 82"/>
                  <a:gd name="T49" fmla="*/ 76 h 82"/>
                  <a:gd name="T50" fmla="*/ 56 w 82"/>
                  <a:gd name="T51" fmla="*/ 80 h 82"/>
                  <a:gd name="T52" fmla="*/ 48 w 82"/>
                  <a:gd name="T53" fmla="*/ 82 h 82"/>
                  <a:gd name="T54" fmla="*/ 40 w 82"/>
                  <a:gd name="T55" fmla="*/ 82 h 82"/>
                  <a:gd name="T56" fmla="*/ 40 w 82"/>
                  <a:gd name="T57" fmla="*/ 82 h 82"/>
                  <a:gd name="T58" fmla="*/ 32 w 82"/>
                  <a:gd name="T59" fmla="*/ 82 h 82"/>
                  <a:gd name="T60" fmla="*/ 24 w 82"/>
                  <a:gd name="T61" fmla="*/ 80 h 82"/>
                  <a:gd name="T62" fmla="*/ 18 w 82"/>
                  <a:gd name="T63" fmla="*/ 76 h 82"/>
                  <a:gd name="T64" fmla="*/ 12 w 82"/>
                  <a:gd name="T65" fmla="*/ 70 h 82"/>
                  <a:gd name="T66" fmla="*/ 8 w 82"/>
                  <a:gd name="T67" fmla="*/ 64 h 82"/>
                  <a:gd name="T68" fmla="*/ 4 w 82"/>
                  <a:gd name="T69" fmla="*/ 58 h 82"/>
                  <a:gd name="T70" fmla="*/ 0 w 82"/>
                  <a:gd name="T71" fmla="*/ 50 h 82"/>
                  <a:gd name="T72" fmla="*/ 0 w 82"/>
                  <a:gd name="T73" fmla="*/ 42 h 82"/>
                  <a:gd name="T74" fmla="*/ 0 w 82"/>
                  <a:gd name="T75" fmla="*/ 42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82" h="82">
                    <a:moveTo>
                      <a:pt x="0" y="42"/>
                    </a:moveTo>
                    <a:lnTo>
                      <a:pt x="0" y="42"/>
                    </a:lnTo>
                    <a:lnTo>
                      <a:pt x="0" y="34"/>
                    </a:lnTo>
                    <a:lnTo>
                      <a:pt x="4" y="26"/>
                    </a:lnTo>
                    <a:lnTo>
                      <a:pt x="8" y="18"/>
                    </a:lnTo>
                    <a:lnTo>
                      <a:pt x="12" y="12"/>
                    </a:lnTo>
                    <a:lnTo>
                      <a:pt x="18" y="8"/>
                    </a:lnTo>
                    <a:lnTo>
                      <a:pt x="24" y="4"/>
                    </a:lnTo>
                    <a:lnTo>
                      <a:pt x="32" y="2"/>
                    </a:lnTo>
                    <a:lnTo>
                      <a:pt x="40" y="0"/>
                    </a:lnTo>
                    <a:lnTo>
                      <a:pt x="40" y="0"/>
                    </a:lnTo>
                    <a:lnTo>
                      <a:pt x="48" y="2"/>
                    </a:lnTo>
                    <a:lnTo>
                      <a:pt x="56" y="4"/>
                    </a:lnTo>
                    <a:lnTo>
                      <a:pt x="64" y="8"/>
                    </a:lnTo>
                    <a:lnTo>
                      <a:pt x="70" y="12"/>
                    </a:lnTo>
                    <a:lnTo>
                      <a:pt x="74" y="18"/>
                    </a:lnTo>
                    <a:lnTo>
                      <a:pt x="78" y="26"/>
                    </a:lnTo>
                    <a:lnTo>
                      <a:pt x="80" y="34"/>
                    </a:lnTo>
                    <a:lnTo>
                      <a:pt x="82" y="42"/>
                    </a:lnTo>
                    <a:lnTo>
                      <a:pt x="82" y="42"/>
                    </a:lnTo>
                    <a:lnTo>
                      <a:pt x="80" y="50"/>
                    </a:lnTo>
                    <a:lnTo>
                      <a:pt x="78" y="58"/>
                    </a:lnTo>
                    <a:lnTo>
                      <a:pt x="74" y="64"/>
                    </a:lnTo>
                    <a:lnTo>
                      <a:pt x="70" y="70"/>
                    </a:lnTo>
                    <a:lnTo>
                      <a:pt x="64" y="76"/>
                    </a:lnTo>
                    <a:lnTo>
                      <a:pt x="56" y="80"/>
                    </a:lnTo>
                    <a:lnTo>
                      <a:pt x="48" y="82"/>
                    </a:lnTo>
                    <a:lnTo>
                      <a:pt x="40" y="82"/>
                    </a:lnTo>
                    <a:lnTo>
                      <a:pt x="40" y="82"/>
                    </a:lnTo>
                    <a:lnTo>
                      <a:pt x="32" y="82"/>
                    </a:lnTo>
                    <a:lnTo>
                      <a:pt x="24" y="80"/>
                    </a:lnTo>
                    <a:lnTo>
                      <a:pt x="18" y="76"/>
                    </a:lnTo>
                    <a:lnTo>
                      <a:pt x="12" y="70"/>
                    </a:lnTo>
                    <a:lnTo>
                      <a:pt x="8" y="64"/>
                    </a:lnTo>
                    <a:lnTo>
                      <a:pt x="4" y="58"/>
                    </a:lnTo>
                    <a:lnTo>
                      <a:pt x="0" y="50"/>
                    </a:lnTo>
                    <a:lnTo>
                      <a:pt x="0" y="42"/>
                    </a:lnTo>
                    <a:lnTo>
                      <a:pt x="0" y="4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872" tIns="60936" rIns="121872" bIns="60936" numCol="1" anchor="t" anchorCtr="0" compatLnSpc="1">
                <a:prstTxWarp prst="textNoShape">
                  <a:avLst/>
                </a:prstTxWarp>
              </a:bodyPr>
              <a:lstStyle/>
              <a:p>
                <a:pPr defTabSz="1218712"/>
                <a:endParaRPr lang="en-US" sz="20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09" name="Freeform 17">
                <a:extLst>
                  <a:ext uri="{FF2B5EF4-FFF2-40B4-BE49-F238E27FC236}">
                    <a16:creationId xmlns="" xmlns:a16="http://schemas.microsoft.com/office/drawing/2014/main" id="{BAA21CE6-007F-4399-9262-58E2A425DA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12" y="3668"/>
                <a:ext cx="855" cy="82"/>
              </a:xfrm>
              <a:custGeom>
                <a:avLst/>
                <a:gdLst>
                  <a:gd name="T0" fmla="*/ 819 w 855"/>
                  <a:gd name="T1" fmla="*/ 82 h 82"/>
                  <a:gd name="T2" fmla="*/ 819 w 855"/>
                  <a:gd name="T3" fmla="*/ 82 h 82"/>
                  <a:gd name="T4" fmla="*/ 36 w 855"/>
                  <a:gd name="T5" fmla="*/ 82 h 82"/>
                  <a:gd name="T6" fmla="*/ 36 w 855"/>
                  <a:gd name="T7" fmla="*/ 82 h 82"/>
                  <a:gd name="T8" fmla="*/ 30 w 855"/>
                  <a:gd name="T9" fmla="*/ 82 h 82"/>
                  <a:gd name="T10" fmla="*/ 22 w 855"/>
                  <a:gd name="T11" fmla="*/ 78 h 82"/>
                  <a:gd name="T12" fmla="*/ 16 w 855"/>
                  <a:gd name="T13" fmla="*/ 74 h 82"/>
                  <a:gd name="T14" fmla="*/ 10 w 855"/>
                  <a:gd name="T15" fmla="*/ 70 h 82"/>
                  <a:gd name="T16" fmla="*/ 6 w 855"/>
                  <a:gd name="T17" fmla="*/ 64 h 82"/>
                  <a:gd name="T18" fmla="*/ 2 w 855"/>
                  <a:gd name="T19" fmla="*/ 56 h 82"/>
                  <a:gd name="T20" fmla="*/ 0 w 855"/>
                  <a:gd name="T21" fmla="*/ 50 h 82"/>
                  <a:gd name="T22" fmla="*/ 0 w 855"/>
                  <a:gd name="T23" fmla="*/ 42 h 82"/>
                  <a:gd name="T24" fmla="*/ 0 w 855"/>
                  <a:gd name="T25" fmla="*/ 42 h 82"/>
                  <a:gd name="T26" fmla="*/ 0 w 855"/>
                  <a:gd name="T27" fmla="*/ 34 h 82"/>
                  <a:gd name="T28" fmla="*/ 2 w 855"/>
                  <a:gd name="T29" fmla="*/ 26 h 82"/>
                  <a:gd name="T30" fmla="*/ 6 w 855"/>
                  <a:gd name="T31" fmla="*/ 20 h 82"/>
                  <a:gd name="T32" fmla="*/ 10 w 855"/>
                  <a:gd name="T33" fmla="*/ 14 h 82"/>
                  <a:gd name="T34" fmla="*/ 16 w 855"/>
                  <a:gd name="T35" fmla="*/ 8 h 82"/>
                  <a:gd name="T36" fmla="*/ 22 w 855"/>
                  <a:gd name="T37" fmla="*/ 4 h 82"/>
                  <a:gd name="T38" fmla="*/ 30 w 855"/>
                  <a:gd name="T39" fmla="*/ 2 h 82"/>
                  <a:gd name="T40" fmla="*/ 36 w 855"/>
                  <a:gd name="T41" fmla="*/ 0 h 82"/>
                  <a:gd name="T42" fmla="*/ 36 w 855"/>
                  <a:gd name="T43" fmla="*/ 0 h 82"/>
                  <a:gd name="T44" fmla="*/ 819 w 855"/>
                  <a:gd name="T45" fmla="*/ 0 h 82"/>
                  <a:gd name="T46" fmla="*/ 819 w 855"/>
                  <a:gd name="T47" fmla="*/ 0 h 82"/>
                  <a:gd name="T48" fmla="*/ 825 w 855"/>
                  <a:gd name="T49" fmla="*/ 2 h 82"/>
                  <a:gd name="T50" fmla="*/ 833 w 855"/>
                  <a:gd name="T51" fmla="*/ 4 h 82"/>
                  <a:gd name="T52" fmla="*/ 839 w 855"/>
                  <a:gd name="T53" fmla="*/ 8 h 82"/>
                  <a:gd name="T54" fmla="*/ 843 w 855"/>
                  <a:gd name="T55" fmla="*/ 14 h 82"/>
                  <a:gd name="T56" fmla="*/ 849 w 855"/>
                  <a:gd name="T57" fmla="*/ 20 h 82"/>
                  <a:gd name="T58" fmla="*/ 851 w 855"/>
                  <a:gd name="T59" fmla="*/ 26 h 82"/>
                  <a:gd name="T60" fmla="*/ 855 w 855"/>
                  <a:gd name="T61" fmla="*/ 34 h 82"/>
                  <a:gd name="T62" fmla="*/ 855 w 855"/>
                  <a:gd name="T63" fmla="*/ 42 h 82"/>
                  <a:gd name="T64" fmla="*/ 855 w 855"/>
                  <a:gd name="T65" fmla="*/ 42 h 82"/>
                  <a:gd name="T66" fmla="*/ 855 w 855"/>
                  <a:gd name="T67" fmla="*/ 50 h 82"/>
                  <a:gd name="T68" fmla="*/ 851 w 855"/>
                  <a:gd name="T69" fmla="*/ 56 h 82"/>
                  <a:gd name="T70" fmla="*/ 849 w 855"/>
                  <a:gd name="T71" fmla="*/ 64 h 82"/>
                  <a:gd name="T72" fmla="*/ 843 w 855"/>
                  <a:gd name="T73" fmla="*/ 70 h 82"/>
                  <a:gd name="T74" fmla="*/ 839 w 855"/>
                  <a:gd name="T75" fmla="*/ 74 h 82"/>
                  <a:gd name="T76" fmla="*/ 833 w 855"/>
                  <a:gd name="T77" fmla="*/ 78 h 82"/>
                  <a:gd name="T78" fmla="*/ 825 w 855"/>
                  <a:gd name="T79" fmla="*/ 82 h 82"/>
                  <a:gd name="T80" fmla="*/ 819 w 855"/>
                  <a:gd name="T81" fmla="*/ 82 h 82"/>
                  <a:gd name="T82" fmla="*/ 819 w 855"/>
                  <a:gd name="T83" fmla="*/ 82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855" h="82">
                    <a:moveTo>
                      <a:pt x="819" y="82"/>
                    </a:moveTo>
                    <a:lnTo>
                      <a:pt x="819" y="82"/>
                    </a:lnTo>
                    <a:lnTo>
                      <a:pt x="36" y="82"/>
                    </a:lnTo>
                    <a:lnTo>
                      <a:pt x="36" y="82"/>
                    </a:lnTo>
                    <a:lnTo>
                      <a:pt x="30" y="82"/>
                    </a:lnTo>
                    <a:lnTo>
                      <a:pt x="22" y="78"/>
                    </a:lnTo>
                    <a:lnTo>
                      <a:pt x="16" y="74"/>
                    </a:lnTo>
                    <a:lnTo>
                      <a:pt x="10" y="70"/>
                    </a:lnTo>
                    <a:lnTo>
                      <a:pt x="6" y="64"/>
                    </a:lnTo>
                    <a:lnTo>
                      <a:pt x="2" y="56"/>
                    </a:lnTo>
                    <a:lnTo>
                      <a:pt x="0" y="50"/>
                    </a:lnTo>
                    <a:lnTo>
                      <a:pt x="0" y="42"/>
                    </a:lnTo>
                    <a:lnTo>
                      <a:pt x="0" y="42"/>
                    </a:lnTo>
                    <a:lnTo>
                      <a:pt x="0" y="34"/>
                    </a:lnTo>
                    <a:lnTo>
                      <a:pt x="2" y="26"/>
                    </a:lnTo>
                    <a:lnTo>
                      <a:pt x="6" y="20"/>
                    </a:lnTo>
                    <a:lnTo>
                      <a:pt x="10" y="14"/>
                    </a:lnTo>
                    <a:lnTo>
                      <a:pt x="16" y="8"/>
                    </a:lnTo>
                    <a:lnTo>
                      <a:pt x="22" y="4"/>
                    </a:lnTo>
                    <a:lnTo>
                      <a:pt x="30" y="2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819" y="0"/>
                    </a:lnTo>
                    <a:lnTo>
                      <a:pt x="819" y="0"/>
                    </a:lnTo>
                    <a:lnTo>
                      <a:pt x="825" y="2"/>
                    </a:lnTo>
                    <a:lnTo>
                      <a:pt x="833" y="4"/>
                    </a:lnTo>
                    <a:lnTo>
                      <a:pt x="839" y="8"/>
                    </a:lnTo>
                    <a:lnTo>
                      <a:pt x="843" y="14"/>
                    </a:lnTo>
                    <a:lnTo>
                      <a:pt x="849" y="20"/>
                    </a:lnTo>
                    <a:lnTo>
                      <a:pt x="851" y="26"/>
                    </a:lnTo>
                    <a:lnTo>
                      <a:pt x="855" y="34"/>
                    </a:lnTo>
                    <a:lnTo>
                      <a:pt x="855" y="42"/>
                    </a:lnTo>
                    <a:lnTo>
                      <a:pt x="855" y="42"/>
                    </a:lnTo>
                    <a:lnTo>
                      <a:pt x="855" y="50"/>
                    </a:lnTo>
                    <a:lnTo>
                      <a:pt x="851" y="56"/>
                    </a:lnTo>
                    <a:lnTo>
                      <a:pt x="849" y="64"/>
                    </a:lnTo>
                    <a:lnTo>
                      <a:pt x="843" y="70"/>
                    </a:lnTo>
                    <a:lnTo>
                      <a:pt x="839" y="74"/>
                    </a:lnTo>
                    <a:lnTo>
                      <a:pt x="833" y="78"/>
                    </a:lnTo>
                    <a:lnTo>
                      <a:pt x="825" y="82"/>
                    </a:lnTo>
                    <a:lnTo>
                      <a:pt x="819" y="82"/>
                    </a:lnTo>
                    <a:lnTo>
                      <a:pt x="819" y="8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872" tIns="60936" rIns="121872" bIns="60936" numCol="1" anchor="t" anchorCtr="0" compatLnSpc="1">
                <a:prstTxWarp prst="textNoShape">
                  <a:avLst/>
                </a:prstTxWarp>
              </a:bodyPr>
              <a:lstStyle/>
              <a:p>
                <a:pPr defTabSz="1218712"/>
                <a:endParaRPr lang="en-US" sz="20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10" name="Freeform 18">
                <a:extLst>
                  <a:ext uri="{FF2B5EF4-FFF2-40B4-BE49-F238E27FC236}">
                    <a16:creationId xmlns="" xmlns:a16="http://schemas.microsoft.com/office/drawing/2014/main" id="{6581F794-DBC3-4381-AFDE-88E60F35AE5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068" y="3334"/>
                <a:ext cx="232" cy="234"/>
              </a:xfrm>
              <a:custGeom>
                <a:avLst/>
                <a:gdLst>
                  <a:gd name="T0" fmla="*/ 120 w 232"/>
                  <a:gd name="T1" fmla="*/ 234 h 234"/>
                  <a:gd name="T2" fmla="*/ 92 w 232"/>
                  <a:gd name="T3" fmla="*/ 230 h 234"/>
                  <a:gd name="T4" fmla="*/ 70 w 232"/>
                  <a:gd name="T5" fmla="*/ 222 h 234"/>
                  <a:gd name="T6" fmla="*/ 34 w 232"/>
                  <a:gd name="T7" fmla="*/ 198 h 234"/>
                  <a:gd name="T8" fmla="*/ 26 w 232"/>
                  <a:gd name="T9" fmla="*/ 188 h 234"/>
                  <a:gd name="T10" fmla="*/ 8 w 232"/>
                  <a:gd name="T11" fmla="*/ 158 h 234"/>
                  <a:gd name="T12" fmla="*/ 0 w 232"/>
                  <a:gd name="T13" fmla="*/ 116 h 234"/>
                  <a:gd name="T14" fmla="*/ 8 w 232"/>
                  <a:gd name="T15" fmla="*/ 72 h 234"/>
                  <a:gd name="T16" fmla="*/ 26 w 232"/>
                  <a:gd name="T17" fmla="*/ 42 h 234"/>
                  <a:gd name="T18" fmla="*/ 34 w 232"/>
                  <a:gd name="T19" fmla="*/ 34 h 234"/>
                  <a:gd name="T20" fmla="*/ 50 w 232"/>
                  <a:gd name="T21" fmla="*/ 20 h 234"/>
                  <a:gd name="T22" fmla="*/ 70 w 232"/>
                  <a:gd name="T23" fmla="*/ 8 h 234"/>
                  <a:gd name="T24" fmla="*/ 116 w 232"/>
                  <a:gd name="T25" fmla="*/ 0 h 234"/>
                  <a:gd name="T26" fmla="*/ 162 w 232"/>
                  <a:gd name="T27" fmla="*/ 8 h 234"/>
                  <a:gd name="T28" fmla="*/ 194 w 232"/>
                  <a:gd name="T29" fmla="*/ 26 h 234"/>
                  <a:gd name="T30" fmla="*/ 204 w 232"/>
                  <a:gd name="T31" fmla="*/ 34 h 234"/>
                  <a:gd name="T32" fmla="*/ 216 w 232"/>
                  <a:gd name="T33" fmla="*/ 50 h 234"/>
                  <a:gd name="T34" fmla="*/ 230 w 232"/>
                  <a:gd name="T35" fmla="*/ 90 h 234"/>
                  <a:gd name="T36" fmla="*/ 232 w 232"/>
                  <a:gd name="T37" fmla="*/ 116 h 234"/>
                  <a:gd name="T38" fmla="*/ 224 w 232"/>
                  <a:gd name="T39" fmla="*/ 156 h 234"/>
                  <a:gd name="T40" fmla="*/ 204 w 232"/>
                  <a:gd name="T41" fmla="*/ 198 h 234"/>
                  <a:gd name="T42" fmla="*/ 182 w 232"/>
                  <a:gd name="T43" fmla="*/ 210 h 234"/>
                  <a:gd name="T44" fmla="*/ 140 w 232"/>
                  <a:gd name="T45" fmla="*/ 230 h 234"/>
                  <a:gd name="T46" fmla="*/ 120 w 232"/>
                  <a:gd name="T47" fmla="*/ 234 h 234"/>
                  <a:gd name="T48" fmla="*/ 120 w 232"/>
                  <a:gd name="T49" fmla="*/ 70 h 234"/>
                  <a:gd name="T50" fmla="*/ 106 w 232"/>
                  <a:gd name="T51" fmla="*/ 72 h 234"/>
                  <a:gd name="T52" fmla="*/ 80 w 232"/>
                  <a:gd name="T53" fmla="*/ 86 h 234"/>
                  <a:gd name="T54" fmla="*/ 74 w 232"/>
                  <a:gd name="T55" fmla="*/ 90 h 234"/>
                  <a:gd name="T56" fmla="*/ 68 w 232"/>
                  <a:gd name="T57" fmla="*/ 104 h 234"/>
                  <a:gd name="T58" fmla="*/ 68 w 232"/>
                  <a:gd name="T59" fmla="*/ 120 h 234"/>
                  <a:gd name="T60" fmla="*/ 76 w 232"/>
                  <a:gd name="T61" fmla="*/ 136 h 234"/>
                  <a:gd name="T62" fmla="*/ 82 w 232"/>
                  <a:gd name="T63" fmla="*/ 142 h 234"/>
                  <a:gd name="T64" fmla="*/ 98 w 232"/>
                  <a:gd name="T65" fmla="*/ 152 h 234"/>
                  <a:gd name="T66" fmla="*/ 114 w 232"/>
                  <a:gd name="T67" fmla="*/ 156 h 234"/>
                  <a:gd name="T68" fmla="*/ 132 w 232"/>
                  <a:gd name="T69" fmla="*/ 152 h 234"/>
                  <a:gd name="T70" fmla="*/ 148 w 232"/>
                  <a:gd name="T71" fmla="*/ 142 h 234"/>
                  <a:gd name="T72" fmla="*/ 152 w 232"/>
                  <a:gd name="T73" fmla="*/ 136 h 234"/>
                  <a:gd name="T74" fmla="*/ 156 w 232"/>
                  <a:gd name="T75" fmla="*/ 116 h 234"/>
                  <a:gd name="T76" fmla="*/ 156 w 232"/>
                  <a:gd name="T77" fmla="*/ 108 h 234"/>
                  <a:gd name="T78" fmla="*/ 152 w 232"/>
                  <a:gd name="T79" fmla="*/ 92 h 234"/>
                  <a:gd name="T80" fmla="*/ 146 w 232"/>
                  <a:gd name="T81" fmla="*/ 84 h 234"/>
                  <a:gd name="T82" fmla="*/ 126 w 232"/>
                  <a:gd name="T83" fmla="*/ 72 h 234"/>
                  <a:gd name="T84" fmla="*/ 120 w 232"/>
                  <a:gd name="T85" fmla="*/ 70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32" h="234">
                    <a:moveTo>
                      <a:pt x="120" y="234"/>
                    </a:moveTo>
                    <a:lnTo>
                      <a:pt x="120" y="234"/>
                    </a:lnTo>
                    <a:lnTo>
                      <a:pt x="106" y="232"/>
                    </a:lnTo>
                    <a:lnTo>
                      <a:pt x="92" y="230"/>
                    </a:lnTo>
                    <a:lnTo>
                      <a:pt x="80" y="226"/>
                    </a:lnTo>
                    <a:lnTo>
                      <a:pt x="70" y="222"/>
                    </a:lnTo>
                    <a:lnTo>
                      <a:pt x="50" y="210"/>
                    </a:lnTo>
                    <a:lnTo>
                      <a:pt x="34" y="198"/>
                    </a:lnTo>
                    <a:lnTo>
                      <a:pt x="34" y="198"/>
                    </a:lnTo>
                    <a:lnTo>
                      <a:pt x="26" y="188"/>
                    </a:lnTo>
                    <a:lnTo>
                      <a:pt x="20" y="178"/>
                    </a:lnTo>
                    <a:lnTo>
                      <a:pt x="8" y="158"/>
                    </a:lnTo>
                    <a:lnTo>
                      <a:pt x="2" y="138"/>
                    </a:lnTo>
                    <a:lnTo>
                      <a:pt x="0" y="116"/>
                    </a:lnTo>
                    <a:lnTo>
                      <a:pt x="2" y="94"/>
                    </a:lnTo>
                    <a:lnTo>
                      <a:pt x="8" y="72"/>
                    </a:lnTo>
                    <a:lnTo>
                      <a:pt x="20" y="52"/>
                    </a:lnTo>
                    <a:lnTo>
                      <a:pt x="26" y="42"/>
                    </a:lnTo>
                    <a:lnTo>
                      <a:pt x="34" y="34"/>
                    </a:lnTo>
                    <a:lnTo>
                      <a:pt x="34" y="34"/>
                    </a:lnTo>
                    <a:lnTo>
                      <a:pt x="42" y="26"/>
                    </a:lnTo>
                    <a:lnTo>
                      <a:pt x="50" y="20"/>
                    </a:lnTo>
                    <a:lnTo>
                      <a:pt x="60" y="14"/>
                    </a:lnTo>
                    <a:lnTo>
                      <a:pt x="70" y="8"/>
                    </a:lnTo>
                    <a:lnTo>
                      <a:pt x="92" y="2"/>
                    </a:lnTo>
                    <a:lnTo>
                      <a:pt x="116" y="0"/>
                    </a:lnTo>
                    <a:lnTo>
                      <a:pt x="140" y="2"/>
                    </a:lnTo>
                    <a:lnTo>
                      <a:pt x="162" y="8"/>
                    </a:lnTo>
                    <a:lnTo>
                      <a:pt x="184" y="20"/>
                    </a:lnTo>
                    <a:lnTo>
                      <a:pt x="194" y="26"/>
                    </a:lnTo>
                    <a:lnTo>
                      <a:pt x="204" y="34"/>
                    </a:lnTo>
                    <a:lnTo>
                      <a:pt x="204" y="34"/>
                    </a:lnTo>
                    <a:lnTo>
                      <a:pt x="210" y="42"/>
                    </a:lnTo>
                    <a:lnTo>
                      <a:pt x="216" y="50"/>
                    </a:lnTo>
                    <a:lnTo>
                      <a:pt x="224" y="68"/>
                    </a:lnTo>
                    <a:lnTo>
                      <a:pt x="230" y="90"/>
                    </a:lnTo>
                    <a:lnTo>
                      <a:pt x="232" y="116"/>
                    </a:lnTo>
                    <a:lnTo>
                      <a:pt x="232" y="116"/>
                    </a:lnTo>
                    <a:lnTo>
                      <a:pt x="230" y="136"/>
                    </a:lnTo>
                    <a:lnTo>
                      <a:pt x="224" y="156"/>
                    </a:lnTo>
                    <a:lnTo>
                      <a:pt x="216" y="176"/>
                    </a:lnTo>
                    <a:lnTo>
                      <a:pt x="204" y="198"/>
                    </a:lnTo>
                    <a:lnTo>
                      <a:pt x="204" y="198"/>
                    </a:lnTo>
                    <a:lnTo>
                      <a:pt x="182" y="210"/>
                    </a:lnTo>
                    <a:lnTo>
                      <a:pt x="162" y="222"/>
                    </a:lnTo>
                    <a:lnTo>
                      <a:pt x="140" y="230"/>
                    </a:lnTo>
                    <a:lnTo>
                      <a:pt x="130" y="232"/>
                    </a:lnTo>
                    <a:lnTo>
                      <a:pt x="120" y="234"/>
                    </a:lnTo>
                    <a:lnTo>
                      <a:pt x="120" y="234"/>
                    </a:lnTo>
                    <a:close/>
                    <a:moveTo>
                      <a:pt x="120" y="70"/>
                    </a:moveTo>
                    <a:lnTo>
                      <a:pt x="120" y="70"/>
                    </a:lnTo>
                    <a:lnTo>
                      <a:pt x="106" y="72"/>
                    </a:lnTo>
                    <a:lnTo>
                      <a:pt x="96" y="76"/>
                    </a:lnTo>
                    <a:lnTo>
                      <a:pt x="80" y="86"/>
                    </a:lnTo>
                    <a:lnTo>
                      <a:pt x="80" y="86"/>
                    </a:lnTo>
                    <a:lnTo>
                      <a:pt x="74" y="90"/>
                    </a:lnTo>
                    <a:lnTo>
                      <a:pt x="70" y="96"/>
                    </a:lnTo>
                    <a:lnTo>
                      <a:pt x="68" y="104"/>
                    </a:lnTo>
                    <a:lnTo>
                      <a:pt x="68" y="112"/>
                    </a:lnTo>
                    <a:lnTo>
                      <a:pt x="68" y="120"/>
                    </a:lnTo>
                    <a:lnTo>
                      <a:pt x="72" y="128"/>
                    </a:lnTo>
                    <a:lnTo>
                      <a:pt x="76" y="136"/>
                    </a:lnTo>
                    <a:lnTo>
                      <a:pt x="82" y="142"/>
                    </a:lnTo>
                    <a:lnTo>
                      <a:pt x="82" y="142"/>
                    </a:lnTo>
                    <a:lnTo>
                      <a:pt x="88" y="148"/>
                    </a:lnTo>
                    <a:lnTo>
                      <a:pt x="98" y="152"/>
                    </a:lnTo>
                    <a:lnTo>
                      <a:pt x="106" y="156"/>
                    </a:lnTo>
                    <a:lnTo>
                      <a:pt x="114" y="156"/>
                    </a:lnTo>
                    <a:lnTo>
                      <a:pt x="124" y="156"/>
                    </a:lnTo>
                    <a:lnTo>
                      <a:pt x="132" y="152"/>
                    </a:lnTo>
                    <a:lnTo>
                      <a:pt x="140" y="148"/>
                    </a:lnTo>
                    <a:lnTo>
                      <a:pt x="148" y="142"/>
                    </a:lnTo>
                    <a:lnTo>
                      <a:pt x="148" y="142"/>
                    </a:lnTo>
                    <a:lnTo>
                      <a:pt x="152" y="136"/>
                    </a:lnTo>
                    <a:lnTo>
                      <a:pt x="156" y="130"/>
                    </a:lnTo>
                    <a:lnTo>
                      <a:pt x="156" y="116"/>
                    </a:lnTo>
                    <a:lnTo>
                      <a:pt x="156" y="116"/>
                    </a:lnTo>
                    <a:lnTo>
                      <a:pt x="156" y="108"/>
                    </a:lnTo>
                    <a:lnTo>
                      <a:pt x="156" y="100"/>
                    </a:lnTo>
                    <a:lnTo>
                      <a:pt x="152" y="92"/>
                    </a:lnTo>
                    <a:lnTo>
                      <a:pt x="146" y="84"/>
                    </a:lnTo>
                    <a:lnTo>
                      <a:pt x="146" y="84"/>
                    </a:lnTo>
                    <a:lnTo>
                      <a:pt x="132" y="74"/>
                    </a:lnTo>
                    <a:lnTo>
                      <a:pt x="126" y="72"/>
                    </a:lnTo>
                    <a:lnTo>
                      <a:pt x="120" y="70"/>
                    </a:lnTo>
                    <a:lnTo>
                      <a:pt x="120" y="7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872" tIns="60936" rIns="121872" bIns="60936" numCol="1" anchor="t" anchorCtr="0" compatLnSpc="1">
                <a:prstTxWarp prst="textNoShape">
                  <a:avLst/>
                </a:prstTxWarp>
              </a:bodyPr>
              <a:lstStyle/>
              <a:p>
                <a:pPr defTabSz="1218712"/>
                <a:endParaRPr lang="en-US" sz="20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11" name="Freeform 19">
                <a:extLst>
                  <a:ext uri="{FF2B5EF4-FFF2-40B4-BE49-F238E27FC236}">
                    <a16:creationId xmlns="" xmlns:a16="http://schemas.microsoft.com/office/drawing/2014/main" id="{2386B2E1-7AB8-4052-9960-813346A88EC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292" y="3050"/>
                <a:ext cx="241" cy="232"/>
              </a:xfrm>
              <a:custGeom>
                <a:avLst/>
                <a:gdLst>
                  <a:gd name="T0" fmla="*/ 121 w 241"/>
                  <a:gd name="T1" fmla="*/ 232 h 232"/>
                  <a:gd name="T2" fmla="*/ 79 w 241"/>
                  <a:gd name="T3" fmla="*/ 224 h 232"/>
                  <a:gd name="T4" fmla="*/ 56 w 241"/>
                  <a:gd name="T5" fmla="*/ 214 h 232"/>
                  <a:gd name="T6" fmla="*/ 34 w 241"/>
                  <a:gd name="T7" fmla="*/ 196 h 232"/>
                  <a:gd name="T8" fmla="*/ 26 w 241"/>
                  <a:gd name="T9" fmla="*/ 188 h 232"/>
                  <a:gd name="T10" fmla="*/ 8 w 241"/>
                  <a:gd name="T11" fmla="*/ 158 h 232"/>
                  <a:gd name="T12" fmla="*/ 0 w 241"/>
                  <a:gd name="T13" fmla="*/ 114 h 232"/>
                  <a:gd name="T14" fmla="*/ 8 w 241"/>
                  <a:gd name="T15" fmla="*/ 72 h 232"/>
                  <a:gd name="T16" fmla="*/ 26 w 241"/>
                  <a:gd name="T17" fmla="*/ 42 h 232"/>
                  <a:gd name="T18" fmla="*/ 34 w 241"/>
                  <a:gd name="T19" fmla="*/ 34 h 232"/>
                  <a:gd name="T20" fmla="*/ 54 w 241"/>
                  <a:gd name="T21" fmla="*/ 18 h 232"/>
                  <a:gd name="T22" fmla="*/ 97 w 241"/>
                  <a:gd name="T23" fmla="*/ 2 h 232"/>
                  <a:gd name="T24" fmla="*/ 143 w 241"/>
                  <a:gd name="T25" fmla="*/ 2 h 232"/>
                  <a:gd name="T26" fmla="*/ 187 w 241"/>
                  <a:gd name="T27" fmla="*/ 18 h 232"/>
                  <a:gd name="T28" fmla="*/ 205 w 241"/>
                  <a:gd name="T29" fmla="*/ 34 h 232"/>
                  <a:gd name="T30" fmla="*/ 215 w 241"/>
                  <a:gd name="T31" fmla="*/ 42 h 232"/>
                  <a:gd name="T32" fmla="*/ 233 w 241"/>
                  <a:gd name="T33" fmla="*/ 72 h 232"/>
                  <a:gd name="T34" fmla="*/ 241 w 241"/>
                  <a:gd name="T35" fmla="*/ 114 h 232"/>
                  <a:gd name="T36" fmla="*/ 233 w 241"/>
                  <a:gd name="T37" fmla="*/ 158 h 232"/>
                  <a:gd name="T38" fmla="*/ 215 w 241"/>
                  <a:gd name="T39" fmla="*/ 188 h 232"/>
                  <a:gd name="T40" fmla="*/ 205 w 241"/>
                  <a:gd name="T41" fmla="*/ 196 h 232"/>
                  <a:gd name="T42" fmla="*/ 189 w 241"/>
                  <a:gd name="T43" fmla="*/ 214 h 232"/>
                  <a:gd name="T44" fmla="*/ 171 w 241"/>
                  <a:gd name="T45" fmla="*/ 224 h 232"/>
                  <a:gd name="T46" fmla="*/ 147 w 241"/>
                  <a:gd name="T47" fmla="*/ 230 h 232"/>
                  <a:gd name="T48" fmla="*/ 121 w 241"/>
                  <a:gd name="T49" fmla="*/ 232 h 232"/>
                  <a:gd name="T50" fmla="*/ 121 w 241"/>
                  <a:gd name="T51" fmla="*/ 78 h 232"/>
                  <a:gd name="T52" fmla="*/ 99 w 241"/>
                  <a:gd name="T53" fmla="*/ 82 h 232"/>
                  <a:gd name="T54" fmla="*/ 93 w 241"/>
                  <a:gd name="T55" fmla="*/ 88 h 232"/>
                  <a:gd name="T56" fmla="*/ 81 w 241"/>
                  <a:gd name="T57" fmla="*/ 102 h 232"/>
                  <a:gd name="T58" fmla="*/ 79 w 241"/>
                  <a:gd name="T59" fmla="*/ 120 h 232"/>
                  <a:gd name="T60" fmla="*/ 81 w 241"/>
                  <a:gd name="T61" fmla="*/ 136 h 232"/>
                  <a:gd name="T62" fmla="*/ 93 w 241"/>
                  <a:gd name="T63" fmla="*/ 150 h 232"/>
                  <a:gd name="T64" fmla="*/ 107 w 241"/>
                  <a:gd name="T65" fmla="*/ 156 h 232"/>
                  <a:gd name="T66" fmla="*/ 139 w 241"/>
                  <a:gd name="T67" fmla="*/ 156 h 232"/>
                  <a:gd name="T68" fmla="*/ 149 w 241"/>
                  <a:gd name="T69" fmla="*/ 150 h 232"/>
                  <a:gd name="T70" fmla="*/ 155 w 241"/>
                  <a:gd name="T71" fmla="*/ 144 h 232"/>
                  <a:gd name="T72" fmla="*/ 163 w 241"/>
                  <a:gd name="T73" fmla="*/ 128 h 232"/>
                  <a:gd name="T74" fmla="*/ 163 w 241"/>
                  <a:gd name="T75" fmla="*/ 110 h 232"/>
                  <a:gd name="T76" fmla="*/ 155 w 241"/>
                  <a:gd name="T77" fmla="*/ 94 h 232"/>
                  <a:gd name="T78" fmla="*/ 149 w 241"/>
                  <a:gd name="T79" fmla="*/ 88 h 232"/>
                  <a:gd name="T80" fmla="*/ 145 w 241"/>
                  <a:gd name="T81" fmla="*/ 82 h 232"/>
                  <a:gd name="T82" fmla="*/ 121 w 241"/>
                  <a:gd name="T83" fmla="*/ 78 h 2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241" h="232">
                    <a:moveTo>
                      <a:pt x="121" y="232"/>
                    </a:moveTo>
                    <a:lnTo>
                      <a:pt x="121" y="232"/>
                    </a:lnTo>
                    <a:lnTo>
                      <a:pt x="99" y="230"/>
                    </a:lnTo>
                    <a:lnTo>
                      <a:pt x="79" y="224"/>
                    </a:lnTo>
                    <a:lnTo>
                      <a:pt x="67" y="220"/>
                    </a:lnTo>
                    <a:lnTo>
                      <a:pt x="56" y="214"/>
                    </a:lnTo>
                    <a:lnTo>
                      <a:pt x="46" y="206"/>
                    </a:lnTo>
                    <a:lnTo>
                      <a:pt x="34" y="196"/>
                    </a:lnTo>
                    <a:lnTo>
                      <a:pt x="34" y="196"/>
                    </a:lnTo>
                    <a:lnTo>
                      <a:pt x="26" y="188"/>
                    </a:lnTo>
                    <a:lnTo>
                      <a:pt x="20" y="178"/>
                    </a:lnTo>
                    <a:lnTo>
                      <a:pt x="8" y="158"/>
                    </a:lnTo>
                    <a:lnTo>
                      <a:pt x="2" y="136"/>
                    </a:lnTo>
                    <a:lnTo>
                      <a:pt x="0" y="114"/>
                    </a:lnTo>
                    <a:lnTo>
                      <a:pt x="2" y="92"/>
                    </a:lnTo>
                    <a:lnTo>
                      <a:pt x="8" y="72"/>
                    </a:lnTo>
                    <a:lnTo>
                      <a:pt x="20" y="52"/>
                    </a:lnTo>
                    <a:lnTo>
                      <a:pt x="26" y="42"/>
                    </a:lnTo>
                    <a:lnTo>
                      <a:pt x="34" y="34"/>
                    </a:lnTo>
                    <a:lnTo>
                      <a:pt x="34" y="34"/>
                    </a:lnTo>
                    <a:lnTo>
                      <a:pt x="44" y="26"/>
                    </a:lnTo>
                    <a:lnTo>
                      <a:pt x="54" y="18"/>
                    </a:lnTo>
                    <a:lnTo>
                      <a:pt x="75" y="8"/>
                    </a:lnTo>
                    <a:lnTo>
                      <a:pt x="97" y="2"/>
                    </a:lnTo>
                    <a:lnTo>
                      <a:pt x="121" y="0"/>
                    </a:lnTo>
                    <a:lnTo>
                      <a:pt x="143" y="2"/>
                    </a:lnTo>
                    <a:lnTo>
                      <a:pt x="165" y="8"/>
                    </a:lnTo>
                    <a:lnTo>
                      <a:pt x="187" y="18"/>
                    </a:lnTo>
                    <a:lnTo>
                      <a:pt x="197" y="26"/>
                    </a:lnTo>
                    <a:lnTo>
                      <a:pt x="205" y="34"/>
                    </a:lnTo>
                    <a:lnTo>
                      <a:pt x="205" y="34"/>
                    </a:lnTo>
                    <a:lnTo>
                      <a:pt x="215" y="42"/>
                    </a:lnTo>
                    <a:lnTo>
                      <a:pt x="221" y="52"/>
                    </a:lnTo>
                    <a:lnTo>
                      <a:pt x="233" y="72"/>
                    </a:lnTo>
                    <a:lnTo>
                      <a:pt x="239" y="92"/>
                    </a:lnTo>
                    <a:lnTo>
                      <a:pt x="241" y="114"/>
                    </a:lnTo>
                    <a:lnTo>
                      <a:pt x="239" y="136"/>
                    </a:lnTo>
                    <a:lnTo>
                      <a:pt x="233" y="158"/>
                    </a:lnTo>
                    <a:lnTo>
                      <a:pt x="221" y="178"/>
                    </a:lnTo>
                    <a:lnTo>
                      <a:pt x="215" y="188"/>
                    </a:lnTo>
                    <a:lnTo>
                      <a:pt x="205" y="196"/>
                    </a:lnTo>
                    <a:lnTo>
                      <a:pt x="205" y="196"/>
                    </a:lnTo>
                    <a:lnTo>
                      <a:pt x="199" y="206"/>
                    </a:lnTo>
                    <a:lnTo>
                      <a:pt x="189" y="214"/>
                    </a:lnTo>
                    <a:lnTo>
                      <a:pt x="181" y="220"/>
                    </a:lnTo>
                    <a:lnTo>
                      <a:pt x="171" y="224"/>
                    </a:lnTo>
                    <a:lnTo>
                      <a:pt x="159" y="228"/>
                    </a:lnTo>
                    <a:lnTo>
                      <a:pt x="147" y="230"/>
                    </a:lnTo>
                    <a:lnTo>
                      <a:pt x="121" y="232"/>
                    </a:lnTo>
                    <a:lnTo>
                      <a:pt x="121" y="232"/>
                    </a:lnTo>
                    <a:close/>
                    <a:moveTo>
                      <a:pt x="121" y="78"/>
                    </a:moveTo>
                    <a:lnTo>
                      <a:pt x="121" y="78"/>
                    </a:lnTo>
                    <a:lnTo>
                      <a:pt x="107" y="80"/>
                    </a:lnTo>
                    <a:lnTo>
                      <a:pt x="99" y="82"/>
                    </a:lnTo>
                    <a:lnTo>
                      <a:pt x="93" y="88"/>
                    </a:lnTo>
                    <a:lnTo>
                      <a:pt x="93" y="88"/>
                    </a:lnTo>
                    <a:lnTo>
                      <a:pt x="87" y="94"/>
                    </a:lnTo>
                    <a:lnTo>
                      <a:pt x="81" y="102"/>
                    </a:lnTo>
                    <a:lnTo>
                      <a:pt x="79" y="110"/>
                    </a:lnTo>
                    <a:lnTo>
                      <a:pt x="79" y="120"/>
                    </a:lnTo>
                    <a:lnTo>
                      <a:pt x="79" y="128"/>
                    </a:lnTo>
                    <a:lnTo>
                      <a:pt x="81" y="136"/>
                    </a:lnTo>
                    <a:lnTo>
                      <a:pt x="87" y="144"/>
                    </a:lnTo>
                    <a:lnTo>
                      <a:pt x="93" y="150"/>
                    </a:lnTo>
                    <a:lnTo>
                      <a:pt x="93" y="150"/>
                    </a:lnTo>
                    <a:lnTo>
                      <a:pt x="107" y="156"/>
                    </a:lnTo>
                    <a:lnTo>
                      <a:pt x="125" y="158"/>
                    </a:lnTo>
                    <a:lnTo>
                      <a:pt x="139" y="156"/>
                    </a:lnTo>
                    <a:lnTo>
                      <a:pt x="145" y="154"/>
                    </a:lnTo>
                    <a:lnTo>
                      <a:pt x="149" y="150"/>
                    </a:lnTo>
                    <a:lnTo>
                      <a:pt x="149" y="150"/>
                    </a:lnTo>
                    <a:lnTo>
                      <a:pt x="155" y="144"/>
                    </a:lnTo>
                    <a:lnTo>
                      <a:pt x="159" y="136"/>
                    </a:lnTo>
                    <a:lnTo>
                      <a:pt x="163" y="128"/>
                    </a:lnTo>
                    <a:lnTo>
                      <a:pt x="163" y="120"/>
                    </a:lnTo>
                    <a:lnTo>
                      <a:pt x="163" y="110"/>
                    </a:lnTo>
                    <a:lnTo>
                      <a:pt x="159" y="102"/>
                    </a:lnTo>
                    <a:lnTo>
                      <a:pt x="155" y="94"/>
                    </a:lnTo>
                    <a:lnTo>
                      <a:pt x="149" y="88"/>
                    </a:lnTo>
                    <a:lnTo>
                      <a:pt x="149" y="88"/>
                    </a:lnTo>
                    <a:lnTo>
                      <a:pt x="149" y="84"/>
                    </a:lnTo>
                    <a:lnTo>
                      <a:pt x="145" y="82"/>
                    </a:lnTo>
                    <a:lnTo>
                      <a:pt x="139" y="80"/>
                    </a:lnTo>
                    <a:lnTo>
                      <a:pt x="121" y="78"/>
                    </a:lnTo>
                    <a:lnTo>
                      <a:pt x="121" y="7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872" tIns="60936" rIns="121872" bIns="60936" numCol="1" anchor="t" anchorCtr="0" compatLnSpc="1">
                <a:prstTxWarp prst="textNoShape">
                  <a:avLst/>
                </a:prstTxWarp>
              </a:bodyPr>
              <a:lstStyle/>
              <a:p>
                <a:pPr defTabSz="1218712"/>
                <a:endParaRPr lang="en-US" sz="20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12" name="Freeform 20">
                <a:extLst>
                  <a:ext uri="{FF2B5EF4-FFF2-40B4-BE49-F238E27FC236}">
                    <a16:creationId xmlns="" xmlns:a16="http://schemas.microsoft.com/office/drawing/2014/main" id="{FB58070F-C3F1-4B6E-8037-B1C6DCD6B5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36" y="3068"/>
                <a:ext cx="238" cy="336"/>
              </a:xfrm>
              <a:custGeom>
                <a:avLst/>
                <a:gdLst>
                  <a:gd name="T0" fmla="*/ 206 w 238"/>
                  <a:gd name="T1" fmla="*/ 336 h 336"/>
                  <a:gd name="T2" fmla="*/ 206 w 238"/>
                  <a:gd name="T3" fmla="*/ 336 h 336"/>
                  <a:gd name="T4" fmla="*/ 196 w 238"/>
                  <a:gd name="T5" fmla="*/ 336 h 336"/>
                  <a:gd name="T6" fmla="*/ 186 w 238"/>
                  <a:gd name="T7" fmla="*/ 336 h 336"/>
                  <a:gd name="T8" fmla="*/ 178 w 238"/>
                  <a:gd name="T9" fmla="*/ 332 h 336"/>
                  <a:gd name="T10" fmla="*/ 172 w 238"/>
                  <a:gd name="T11" fmla="*/ 326 h 336"/>
                  <a:gd name="T12" fmla="*/ 172 w 238"/>
                  <a:gd name="T13" fmla="*/ 326 h 336"/>
                  <a:gd name="T14" fmla="*/ 6 w 238"/>
                  <a:gd name="T15" fmla="*/ 58 h 336"/>
                  <a:gd name="T16" fmla="*/ 6 w 238"/>
                  <a:gd name="T17" fmla="*/ 58 h 336"/>
                  <a:gd name="T18" fmla="*/ 2 w 238"/>
                  <a:gd name="T19" fmla="*/ 44 h 336"/>
                  <a:gd name="T20" fmla="*/ 0 w 238"/>
                  <a:gd name="T21" fmla="*/ 30 h 336"/>
                  <a:gd name="T22" fmla="*/ 2 w 238"/>
                  <a:gd name="T23" fmla="*/ 24 h 336"/>
                  <a:gd name="T24" fmla="*/ 6 w 238"/>
                  <a:gd name="T25" fmla="*/ 18 h 336"/>
                  <a:gd name="T26" fmla="*/ 10 w 238"/>
                  <a:gd name="T27" fmla="*/ 14 h 336"/>
                  <a:gd name="T28" fmla="*/ 14 w 238"/>
                  <a:gd name="T29" fmla="*/ 10 h 336"/>
                  <a:gd name="T30" fmla="*/ 14 w 238"/>
                  <a:gd name="T31" fmla="*/ 10 h 336"/>
                  <a:gd name="T32" fmla="*/ 22 w 238"/>
                  <a:gd name="T33" fmla="*/ 4 h 336"/>
                  <a:gd name="T34" fmla="*/ 30 w 238"/>
                  <a:gd name="T35" fmla="*/ 0 h 336"/>
                  <a:gd name="T36" fmla="*/ 36 w 238"/>
                  <a:gd name="T37" fmla="*/ 0 h 336"/>
                  <a:gd name="T38" fmla="*/ 44 w 238"/>
                  <a:gd name="T39" fmla="*/ 0 h 336"/>
                  <a:gd name="T40" fmla="*/ 52 w 238"/>
                  <a:gd name="T41" fmla="*/ 2 h 336"/>
                  <a:gd name="T42" fmla="*/ 58 w 238"/>
                  <a:gd name="T43" fmla="*/ 6 h 336"/>
                  <a:gd name="T44" fmla="*/ 64 w 238"/>
                  <a:gd name="T45" fmla="*/ 12 h 336"/>
                  <a:gd name="T46" fmla="*/ 68 w 238"/>
                  <a:gd name="T47" fmla="*/ 20 h 336"/>
                  <a:gd name="T48" fmla="*/ 68 w 238"/>
                  <a:gd name="T49" fmla="*/ 20 h 336"/>
                  <a:gd name="T50" fmla="*/ 234 w 238"/>
                  <a:gd name="T51" fmla="*/ 278 h 336"/>
                  <a:gd name="T52" fmla="*/ 234 w 238"/>
                  <a:gd name="T53" fmla="*/ 278 h 336"/>
                  <a:gd name="T54" fmla="*/ 238 w 238"/>
                  <a:gd name="T55" fmla="*/ 294 h 336"/>
                  <a:gd name="T56" fmla="*/ 238 w 238"/>
                  <a:gd name="T57" fmla="*/ 308 h 336"/>
                  <a:gd name="T58" fmla="*/ 238 w 238"/>
                  <a:gd name="T59" fmla="*/ 314 h 336"/>
                  <a:gd name="T60" fmla="*/ 234 w 238"/>
                  <a:gd name="T61" fmla="*/ 322 h 336"/>
                  <a:gd name="T62" fmla="*/ 230 w 238"/>
                  <a:gd name="T63" fmla="*/ 330 h 336"/>
                  <a:gd name="T64" fmla="*/ 224 w 238"/>
                  <a:gd name="T65" fmla="*/ 336 h 336"/>
                  <a:gd name="T66" fmla="*/ 224 w 238"/>
                  <a:gd name="T67" fmla="*/ 336 h 336"/>
                  <a:gd name="T68" fmla="*/ 206 w 238"/>
                  <a:gd name="T69" fmla="*/ 336 h 336"/>
                  <a:gd name="T70" fmla="*/ 206 w 238"/>
                  <a:gd name="T71" fmla="*/ 336 h 3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38" h="336">
                    <a:moveTo>
                      <a:pt x="206" y="336"/>
                    </a:moveTo>
                    <a:lnTo>
                      <a:pt x="206" y="336"/>
                    </a:lnTo>
                    <a:lnTo>
                      <a:pt x="196" y="336"/>
                    </a:lnTo>
                    <a:lnTo>
                      <a:pt x="186" y="336"/>
                    </a:lnTo>
                    <a:lnTo>
                      <a:pt x="178" y="332"/>
                    </a:lnTo>
                    <a:lnTo>
                      <a:pt x="172" y="326"/>
                    </a:lnTo>
                    <a:lnTo>
                      <a:pt x="172" y="326"/>
                    </a:lnTo>
                    <a:lnTo>
                      <a:pt x="6" y="58"/>
                    </a:lnTo>
                    <a:lnTo>
                      <a:pt x="6" y="58"/>
                    </a:lnTo>
                    <a:lnTo>
                      <a:pt x="2" y="44"/>
                    </a:lnTo>
                    <a:lnTo>
                      <a:pt x="0" y="30"/>
                    </a:lnTo>
                    <a:lnTo>
                      <a:pt x="2" y="24"/>
                    </a:lnTo>
                    <a:lnTo>
                      <a:pt x="6" y="18"/>
                    </a:lnTo>
                    <a:lnTo>
                      <a:pt x="10" y="14"/>
                    </a:lnTo>
                    <a:lnTo>
                      <a:pt x="14" y="10"/>
                    </a:lnTo>
                    <a:lnTo>
                      <a:pt x="14" y="10"/>
                    </a:lnTo>
                    <a:lnTo>
                      <a:pt x="22" y="4"/>
                    </a:lnTo>
                    <a:lnTo>
                      <a:pt x="30" y="0"/>
                    </a:lnTo>
                    <a:lnTo>
                      <a:pt x="36" y="0"/>
                    </a:lnTo>
                    <a:lnTo>
                      <a:pt x="44" y="0"/>
                    </a:lnTo>
                    <a:lnTo>
                      <a:pt x="52" y="2"/>
                    </a:lnTo>
                    <a:lnTo>
                      <a:pt x="58" y="6"/>
                    </a:lnTo>
                    <a:lnTo>
                      <a:pt x="64" y="12"/>
                    </a:lnTo>
                    <a:lnTo>
                      <a:pt x="68" y="20"/>
                    </a:lnTo>
                    <a:lnTo>
                      <a:pt x="68" y="20"/>
                    </a:lnTo>
                    <a:lnTo>
                      <a:pt x="234" y="278"/>
                    </a:lnTo>
                    <a:lnTo>
                      <a:pt x="234" y="278"/>
                    </a:lnTo>
                    <a:lnTo>
                      <a:pt x="238" y="294"/>
                    </a:lnTo>
                    <a:lnTo>
                      <a:pt x="238" y="308"/>
                    </a:lnTo>
                    <a:lnTo>
                      <a:pt x="238" y="314"/>
                    </a:lnTo>
                    <a:lnTo>
                      <a:pt x="234" y="322"/>
                    </a:lnTo>
                    <a:lnTo>
                      <a:pt x="230" y="330"/>
                    </a:lnTo>
                    <a:lnTo>
                      <a:pt x="224" y="336"/>
                    </a:lnTo>
                    <a:lnTo>
                      <a:pt x="224" y="336"/>
                    </a:lnTo>
                    <a:lnTo>
                      <a:pt x="206" y="336"/>
                    </a:lnTo>
                    <a:lnTo>
                      <a:pt x="206" y="33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872" tIns="60936" rIns="121872" bIns="60936" numCol="1" anchor="t" anchorCtr="0" compatLnSpc="1">
                <a:prstTxWarp prst="textNoShape">
                  <a:avLst/>
                </a:prstTxWarp>
              </a:bodyPr>
              <a:lstStyle/>
              <a:p>
                <a:pPr defTabSz="1218712"/>
                <a:endParaRPr lang="en-US" sz="20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13" name="Freeform 21">
                <a:extLst>
                  <a:ext uri="{FF2B5EF4-FFF2-40B4-BE49-F238E27FC236}">
                    <a16:creationId xmlns="" xmlns:a16="http://schemas.microsoft.com/office/drawing/2014/main" id="{3A803BE9-064F-44EF-BA43-FB113B8ED9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86" y="3188"/>
                <a:ext cx="211" cy="236"/>
              </a:xfrm>
              <a:custGeom>
                <a:avLst/>
                <a:gdLst>
                  <a:gd name="T0" fmla="*/ 38 w 211"/>
                  <a:gd name="T1" fmla="*/ 236 h 236"/>
                  <a:gd name="T2" fmla="*/ 38 w 211"/>
                  <a:gd name="T3" fmla="*/ 236 h 236"/>
                  <a:gd name="T4" fmla="*/ 36 w 211"/>
                  <a:gd name="T5" fmla="*/ 236 h 236"/>
                  <a:gd name="T6" fmla="*/ 32 w 211"/>
                  <a:gd name="T7" fmla="*/ 234 h 236"/>
                  <a:gd name="T8" fmla="*/ 28 w 211"/>
                  <a:gd name="T9" fmla="*/ 226 h 236"/>
                  <a:gd name="T10" fmla="*/ 24 w 211"/>
                  <a:gd name="T11" fmla="*/ 220 h 236"/>
                  <a:gd name="T12" fmla="*/ 20 w 211"/>
                  <a:gd name="T13" fmla="*/ 218 h 236"/>
                  <a:gd name="T14" fmla="*/ 18 w 211"/>
                  <a:gd name="T15" fmla="*/ 216 h 236"/>
                  <a:gd name="T16" fmla="*/ 18 w 211"/>
                  <a:gd name="T17" fmla="*/ 216 h 236"/>
                  <a:gd name="T18" fmla="*/ 6 w 211"/>
                  <a:gd name="T19" fmla="*/ 204 h 236"/>
                  <a:gd name="T20" fmla="*/ 2 w 211"/>
                  <a:gd name="T21" fmla="*/ 198 h 236"/>
                  <a:gd name="T22" fmla="*/ 0 w 211"/>
                  <a:gd name="T23" fmla="*/ 192 h 236"/>
                  <a:gd name="T24" fmla="*/ 0 w 211"/>
                  <a:gd name="T25" fmla="*/ 186 h 236"/>
                  <a:gd name="T26" fmla="*/ 0 w 211"/>
                  <a:gd name="T27" fmla="*/ 182 h 236"/>
                  <a:gd name="T28" fmla="*/ 4 w 211"/>
                  <a:gd name="T29" fmla="*/ 176 h 236"/>
                  <a:gd name="T30" fmla="*/ 10 w 211"/>
                  <a:gd name="T31" fmla="*/ 168 h 236"/>
                  <a:gd name="T32" fmla="*/ 10 w 211"/>
                  <a:gd name="T33" fmla="*/ 168 h 236"/>
                  <a:gd name="T34" fmla="*/ 150 w 211"/>
                  <a:gd name="T35" fmla="*/ 12 h 236"/>
                  <a:gd name="T36" fmla="*/ 150 w 211"/>
                  <a:gd name="T37" fmla="*/ 12 h 236"/>
                  <a:gd name="T38" fmla="*/ 160 w 211"/>
                  <a:gd name="T39" fmla="*/ 6 h 236"/>
                  <a:gd name="T40" fmla="*/ 175 w 211"/>
                  <a:gd name="T41" fmla="*/ 0 h 236"/>
                  <a:gd name="T42" fmla="*/ 181 w 211"/>
                  <a:gd name="T43" fmla="*/ 0 h 236"/>
                  <a:gd name="T44" fmla="*/ 187 w 211"/>
                  <a:gd name="T45" fmla="*/ 2 h 236"/>
                  <a:gd name="T46" fmla="*/ 193 w 211"/>
                  <a:gd name="T47" fmla="*/ 6 h 236"/>
                  <a:gd name="T48" fmla="*/ 197 w 211"/>
                  <a:gd name="T49" fmla="*/ 12 h 236"/>
                  <a:gd name="T50" fmla="*/ 197 w 211"/>
                  <a:gd name="T51" fmla="*/ 12 h 236"/>
                  <a:gd name="T52" fmla="*/ 205 w 211"/>
                  <a:gd name="T53" fmla="*/ 16 h 236"/>
                  <a:gd name="T54" fmla="*/ 209 w 211"/>
                  <a:gd name="T55" fmla="*/ 22 h 236"/>
                  <a:gd name="T56" fmla="*/ 211 w 211"/>
                  <a:gd name="T57" fmla="*/ 30 h 236"/>
                  <a:gd name="T58" fmla="*/ 211 w 211"/>
                  <a:gd name="T59" fmla="*/ 38 h 236"/>
                  <a:gd name="T60" fmla="*/ 211 w 211"/>
                  <a:gd name="T61" fmla="*/ 46 h 236"/>
                  <a:gd name="T62" fmla="*/ 209 w 211"/>
                  <a:gd name="T63" fmla="*/ 54 h 236"/>
                  <a:gd name="T64" fmla="*/ 205 w 211"/>
                  <a:gd name="T65" fmla="*/ 62 h 236"/>
                  <a:gd name="T66" fmla="*/ 197 w 211"/>
                  <a:gd name="T67" fmla="*/ 70 h 236"/>
                  <a:gd name="T68" fmla="*/ 197 w 211"/>
                  <a:gd name="T69" fmla="*/ 70 h 236"/>
                  <a:gd name="T70" fmla="*/ 58 w 211"/>
                  <a:gd name="T71" fmla="*/ 226 h 236"/>
                  <a:gd name="T72" fmla="*/ 58 w 211"/>
                  <a:gd name="T73" fmla="*/ 226 h 236"/>
                  <a:gd name="T74" fmla="*/ 52 w 211"/>
                  <a:gd name="T75" fmla="*/ 232 h 236"/>
                  <a:gd name="T76" fmla="*/ 46 w 211"/>
                  <a:gd name="T77" fmla="*/ 236 h 236"/>
                  <a:gd name="T78" fmla="*/ 38 w 211"/>
                  <a:gd name="T79" fmla="*/ 236 h 236"/>
                  <a:gd name="T80" fmla="*/ 38 w 211"/>
                  <a:gd name="T81" fmla="*/ 236 h 2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11" h="236">
                    <a:moveTo>
                      <a:pt x="38" y="236"/>
                    </a:moveTo>
                    <a:lnTo>
                      <a:pt x="38" y="236"/>
                    </a:lnTo>
                    <a:lnTo>
                      <a:pt x="36" y="236"/>
                    </a:lnTo>
                    <a:lnTo>
                      <a:pt x="32" y="234"/>
                    </a:lnTo>
                    <a:lnTo>
                      <a:pt x="28" y="226"/>
                    </a:lnTo>
                    <a:lnTo>
                      <a:pt x="24" y="220"/>
                    </a:lnTo>
                    <a:lnTo>
                      <a:pt x="20" y="218"/>
                    </a:lnTo>
                    <a:lnTo>
                      <a:pt x="18" y="216"/>
                    </a:lnTo>
                    <a:lnTo>
                      <a:pt x="18" y="216"/>
                    </a:lnTo>
                    <a:lnTo>
                      <a:pt x="6" y="204"/>
                    </a:lnTo>
                    <a:lnTo>
                      <a:pt x="2" y="198"/>
                    </a:lnTo>
                    <a:lnTo>
                      <a:pt x="0" y="192"/>
                    </a:lnTo>
                    <a:lnTo>
                      <a:pt x="0" y="186"/>
                    </a:lnTo>
                    <a:lnTo>
                      <a:pt x="0" y="182"/>
                    </a:lnTo>
                    <a:lnTo>
                      <a:pt x="4" y="176"/>
                    </a:lnTo>
                    <a:lnTo>
                      <a:pt x="10" y="168"/>
                    </a:lnTo>
                    <a:lnTo>
                      <a:pt x="10" y="168"/>
                    </a:lnTo>
                    <a:lnTo>
                      <a:pt x="150" y="12"/>
                    </a:lnTo>
                    <a:lnTo>
                      <a:pt x="150" y="12"/>
                    </a:lnTo>
                    <a:lnTo>
                      <a:pt x="160" y="6"/>
                    </a:lnTo>
                    <a:lnTo>
                      <a:pt x="175" y="0"/>
                    </a:lnTo>
                    <a:lnTo>
                      <a:pt x="181" y="0"/>
                    </a:lnTo>
                    <a:lnTo>
                      <a:pt x="187" y="2"/>
                    </a:lnTo>
                    <a:lnTo>
                      <a:pt x="193" y="6"/>
                    </a:lnTo>
                    <a:lnTo>
                      <a:pt x="197" y="12"/>
                    </a:lnTo>
                    <a:lnTo>
                      <a:pt x="197" y="12"/>
                    </a:lnTo>
                    <a:lnTo>
                      <a:pt x="205" y="16"/>
                    </a:lnTo>
                    <a:lnTo>
                      <a:pt x="209" y="22"/>
                    </a:lnTo>
                    <a:lnTo>
                      <a:pt x="211" y="30"/>
                    </a:lnTo>
                    <a:lnTo>
                      <a:pt x="211" y="38"/>
                    </a:lnTo>
                    <a:lnTo>
                      <a:pt x="211" y="46"/>
                    </a:lnTo>
                    <a:lnTo>
                      <a:pt x="209" y="54"/>
                    </a:lnTo>
                    <a:lnTo>
                      <a:pt x="205" y="62"/>
                    </a:lnTo>
                    <a:lnTo>
                      <a:pt x="197" y="70"/>
                    </a:lnTo>
                    <a:lnTo>
                      <a:pt x="197" y="70"/>
                    </a:lnTo>
                    <a:lnTo>
                      <a:pt x="58" y="226"/>
                    </a:lnTo>
                    <a:lnTo>
                      <a:pt x="58" y="226"/>
                    </a:lnTo>
                    <a:lnTo>
                      <a:pt x="52" y="232"/>
                    </a:lnTo>
                    <a:lnTo>
                      <a:pt x="46" y="236"/>
                    </a:lnTo>
                    <a:lnTo>
                      <a:pt x="38" y="236"/>
                    </a:lnTo>
                    <a:lnTo>
                      <a:pt x="38" y="23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872" tIns="60936" rIns="121872" bIns="60936" numCol="1" anchor="t" anchorCtr="0" compatLnSpc="1">
                <a:prstTxWarp prst="textNoShape">
                  <a:avLst/>
                </a:prstTxWarp>
              </a:bodyPr>
              <a:lstStyle/>
              <a:p>
                <a:pPr defTabSz="1218712"/>
                <a:endParaRPr lang="en-US" sz="20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14" name="Freeform 22">
                <a:extLst>
                  <a:ext uri="{FF2B5EF4-FFF2-40B4-BE49-F238E27FC236}">
                    <a16:creationId xmlns="" xmlns:a16="http://schemas.microsoft.com/office/drawing/2014/main" id="{8EC0BD6D-693B-4920-9D8C-CF28F5C70C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09" y="3474"/>
                <a:ext cx="553" cy="72"/>
              </a:xfrm>
              <a:custGeom>
                <a:avLst/>
                <a:gdLst>
                  <a:gd name="T0" fmla="*/ 0 w 553"/>
                  <a:gd name="T1" fmla="*/ 72 h 72"/>
                  <a:gd name="T2" fmla="*/ 0 w 553"/>
                  <a:gd name="T3" fmla="*/ 72 h 72"/>
                  <a:gd name="T4" fmla="*/ 553 w 553"/>
                  <a:gd name="T5" fmla="*/ 72 h 72"/>
                  <a:gd name="T6" fmla="*/ 553 w 553"/>
                  <a:gd name="T7" fmla="*/ 0 h 72"/>
                  <a:gd name="T8" fmla="*/ 553 w 553"/>
                  <a:gd name="T9" fmla="*/ 0 h 72"/>
                  <a:gd name="T10" fmla="*/ 0 w 553"/>
                  <a:gd name="T11" fmla="*/ 0 h 72"/>
                  <a:gd name="T12" fmla="*/ 0 w 553"/>
                  <a:gd name="T13" fmla="*/ 72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53" h="72">
                    <a:moveTo>
                      <a:pt x="0" y="72"/>
                    </a:moveTo>
                    <a:lnTo>
                      <a:pt x="0" y="72"/>
                    </a:lnTo>
                    <a:lnTo>
                      <a:pt x="553" y="72"/>
                    </a:lnTo>
                    <a:lnTo>
                      <a:pt x="553" y="0"/>
                    </a:lnTo>
                    <a:lnTo>
                      <a:pt x="553" y="0"/>
                    </a:lnTo>
                    <a:lnTo>
                      <a:pt x="0" y="0"/>
                    </a:lnTo>
                    <a:lnTo>
                      <a:pt x="0" y="7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872" tIns="60936" rIns="121872" bIns="60936" numCol="1" anchor="t" anchorCtr="0" compatLnSpc="1">
                <a:prstTxWarp prst="textNoShape">
                  <a:avLst/>
                </a:prstTxWarp>
              </a:bodyPr>
              <a:lstStyle/>
              <a:p>
                <a:pPr defTabSz="1218712"/>
                <a:endParaRPr lang="en-US" sz="20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15" name="Freeform 23">
                <a:extLst>
                  <a:ext uri="{FF2B5EF4-FFF2-40B4-BE49-F238E27FC236}">
                    <a16:creationId xmlns="" xmlns:a16="http://schemas.microsoft.com/office/drawing/2014/main" id="{3C3C0FDD-7006-4E67-9B2C-D1BF59065D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96" y="2386"/>
                <a:ext cx="1529" cy="726"/>
              </a:xfrm>
              <a:custGeom>
                <a:avLst/>
                <a:gdLst>
                  <a:gd name="T0" fmla="*/ 1371 w 1529"/>
                  <a:gd name="T1" fmla="*/ 0 h 726"/>
                  <a:gd name="T2" fmla="*/ 169 w 1529"/>
                  <a:gd name="T3" fmla="*/ 0 h 726"/>
                  <a:gd name="T4" fmla="*/ 135 w 1529"/>
                  <a:gd name="T5" fmla="*/ 4 h 726"/>
                  <a:gd name="T6" fmla="*/ 102 w 1529"/>
                  <a:gd name="T7" fmla="*/ 14 h 726"/>
                  <a:gd name="T8" fmla="*/ 74 w 1529"/>
                  <a:gd name="T9" fmla="*/ 28 h 726"/>
                  <a:gd name="T10" fmla="*/ 48 w 1529"/>
                  <a:gd name="T11" fmla="*/ 48 h 726"/>
                  <a:gd name="T12" fmla="*/ 28 w 1529"/>
                  <a:gd name="T13" fmla="*/ 74 h 726"/>
                  <a:gd name="T14" fmla="*/ 12 w 1529"/>
                  <a:gd name="T15" fmla="*/ 102 h 726"/>
                  <a:gd name="T16" fmla="*/ 2 w 1529"/>
                  <a:gd name="T17" fmla="*/ 132 h 726"/>
                  <a:gd name="T18" fmla="*/ 0 w 1529"/>
                  <a:gd name="T19" fmla="*/ 166 h 726"/>
                  <a:gd name="T20" fmla="*/ 0 w 1529"/>
                  <a:gd name="T21" fmla="*/ 726 h 726"/>
                  <a:gd name="T22" fmla="*/ 74 w 1529"/>
                  <a:gd name="T23" fmla="*/ 726 h 726"/>
                  <a:gd name="T24" fmla="*/ 74 w 1529"/>
                  <a:gd name="T25" fmla="*/ 166 h 726"/>
                  <a:gd name="T26" fmla="*/ 80 w 1529"/>
                  <a:gd name="T27" fmla="*/ 132 h 726"/>
                  <a:gd name="T28" fmla="*/ 100 w 1529"/>
                  <a:gd name="T29" fmla="*/ 102 h 726"/>
                  <a:gd name="T30" fmla="*/ 129 w 1529"/>
                  <a:gd name="T31" fmla="*/ 82 h 726"/>
                  <a:gd name="T32" fmla="*/ 169 w 1529"/>
                  <a:gd name="T33" fmla="*/ 74 h 726"/>
                  <a:gd name="T34" fmla="*/ 1371 w 1529"/>
                  <a:gd name="T35" fmla="*/ 74 h 726"/>
                  <a:gd name="T36" fmla="*/ 1403 w 1529"/>
                  <a:gd name="T37" fmla="*/ 82 h 726"/>
                  <a:gd name="T38" fmla="*/ 1429 w 1529"/>
                  <a:gd name="T39" fmla="*/ 102 h 726"/>
                  <a:gd name="T40" fmla="*/ 1447 w 1529"/>
                  <a:gd name="T41" fmla="*/ 132 h 726"/>
                  <a:gd name="T42" fmla="*/ 1455 w 1529"/>
                  <a:gd name="T43" fmla="*/ 166 h 726"/>
                  <a:gd name="T44" fmla="*/ 1455 w 1529"/>
                  <a:gd name="T45" fmla="*/ 580 h 726"/>
                  <a:gd name="T46" fmla="*/ 1529 w 1529"/>
                  <a:gd name="T47" fmla="*/ 580 h 726"/>
                  <a:gd name="T48" fmla="*/ 1529 w 1529"/>
                  <a:gd name="T49" fmla="*/ 166 h 726"/>
                  <a:gd name="T50" fmla="*/ 1525 w 1529"/>
                  <a:gd name="T51" fmla="*/ 132 h 726"/>
                  <a:gd name="T52" fmla="*/ 1515 w 1529"/>
                  <a:gd name="T53" fmla="*/ 102 h 726"/>
                  <a:gd name="T54" fmla="*/ 1501 w 1529"/>
                  <a:gd name="T55" fmla="*/ 74 h 726"/>
                  <a:gd name="T56" fmla="*/ 1481 w 1529"/>
                  <a:gd name="T57" fmla="*/ 48 h 726"/>
                  <a:gd name="T58" fmla="*/ 1457 w 1529"/>
                  <a:gd name="T59" fmla="*/ 28 h 726"/>
                  <a:gd name="T60" fmla="*/ 1431 w 1529"/>
                  <a:gd name="T61" fmla="*/ 14 h 726"/>
                  <a:gd name="T62" fmla="*/ 1401 w 1529"/>
                  <a:gd name="T63" fmla="*/ 4 h 726"/>
                  <a:gd name="T64" fmla="*/ 1371 w 1529"/>
                  <a:gd name="T65" fmla="*/ 0 h 7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529" h="726">
                    <a:moveTo>
                      <a:pt x="1371" y="0"/>
                    </a:moveTo>
                    <a:lnTo>
                      <a:pt x="1371" y="0"/>
                    </a:lnTo>
                    <a:lnTo>
                      <a:pt x="169" y="0"/>
                    </a:lnTo>
                    <a:lnTo>
                      <a:pt x="169" y="0"/>
                    </a:lnTo>
                    <a:lnTo>
                      <a:pt x="151" y="2"/>
                    </a:lnTo>
                    <a:lnTo>
                      <a:pt x="135" y="4"/>
                    </a:lnTo>
                    <a:lnTo>
                      <a:pt x="118" y="8"/>
                    </a:lnTo>
                    <a:lnTo>
                      <a:pt x="102" y="14"/>
                    </a:lnTo>
                    <a:lnTo>
                      <a:pt x="86" y="20"/>
                    </a:lnTo>
                    <a:lnTo>
                      <a:pt x="74" y="28"/>
                    </a:lnTo>
                    <a:lnTo>
                      <a:pt x="60" y="38"/>
                    </a:lnTo>
                    <a:lnTo>
                      <a:pt x="48" y="48"/>
                    </a:lnTo>
                    <a:lnTo>
                      <a:pt x="38" y="60"/>
                    </a:lnTo>
                    <a:lnTo>
                      <a:pt x="28" y="74"/>
                    </a:lnTo>
                    <a:lnTo>
                      <a:pt x="20" y="86"/>
                    </a:lnTo>
                    <a:lnTo>
                      <a:pt x="12" y="102"/>
                    </a:lnTo>
                    <a:lnTo>
                      <a:pt x="8" y="116"/>
                    </a:lnTo>
                    <a:lnTo>
                      <a:pt x="2" y="132"/>
                    </a:lnTo>
                    <a:lnTo>
                      <a:pt x="0" y="150"/>
                    </a:lnTo>
                    <a:lnTo>
                      <a:pt x="0" y="166"/>
                    </a:lnTo>
                    <a:lnTo>
                      <a:pt x="0" y="166"/>
                    </a:lnTo>
                    <a:lnTo>
                      <a:pt x="0" y="726"/>
                    </a:lnTo>
                    <a:lnTo>
                      <a:pt x="74" y="726"/>
                    </a:lnTo>
                    <a:lnTo>
                      <a:pt x="74" y="726"/>
                    </a:lnTo>
                    <a:lnTo>
                      <a:pt x="74" y="166"/>
                    </a:lnTo>
                    <a:lnTo>
                      <a:pt x="74" y="166"/>
                    </a:lnTo>
                    <a:lnTo>
                      <a:pt x="76" y="150"/>
                    </a:lnTo>
                    <a:lnTo>
                      <a:pt x="80" y="132"/>
                    </a:lnTo>
                    <a:lnTo>
                      <a:pt x="88" y="116"/>
                    </a:lnTo>
                    <a:lnTo>
                      <a:pt x="100" y="102"/>
                    </a:lnTo>
                    <a:lnTo>
                      <a:pt x="114" y="92"/>
                    </a:lnTo>
                    <a:lnTo>
                      <a:pt x="129" y="82"/>
                    </a:lnTo>
                    <a:lnTo>
                      <a:pt x="149" y="76"/>
                    </a:lnTo>
                    <a:lnTo>
                      <a:pt x="169" y="74"/>
                    </a:lnTo>
                    <a:lnTo>
                      <a:pt x="1371" y="74"/>
                    </a:lnTo>
                    <a:lnTo>
                      <a:pt x="1371" y="74"/>
                    </a:lnTo>
                    <a:lnTo>
                      <a:pt x="1387" y="76"/>
                    </a:lnTo>
                    <a:lnTo>
                      <a:pt x="1403" y="82"/>
                    </a:lnTo>
                    <a:lnTo>
                      <a:pt x="1417" y="92"/>
                    </a:lnTo>
                    <a:lnTo>
                      <a:pt x="1429" y="102"/>
                    </a:lnTo>
                    <a:lnTo>
                      <a:pt x="1439" y="116"/>
                    </a:lnTo>
                    <a:lnTo>
                      <a:pt x="1447" y="132"/>
                    </a:lnTo>
                    <a:lnTo>
                      <a:pt x="1453" y="150"/>
                    </a:lnTo>
                    <a:lnTo>
                      <a:pt x="1455" y="166"/>
                    </a:lnTo>
                    <a:lnTo>
                      <a:pt x="1455" y="166"/>
                    </a:lnTo>
                    <a:lnTo>
                      <a:pt x="1455" y="580"/>
                    </a:lnTo>
                    <a:lnTo>
                      <a:pt x="1529" y="580"/>
                    </a:lnTo>
                    <a:lnTo>
                      <a:pt x="1529" y="580"/>
                    </a:lnTo>
                    <a:lnTo>
                      <a:pt x="1529" y="166"/>
                    </a:lnTo>
                    <a:lnTo>
                      <a:pt x="1529" y="166"/>
                    </a:lnTo>
                    <a:lnTo>
                      <a:pt x="1527" y="150"/>
                    </a:lnTo>
                    <a:lnTo>
                      <a:pt x="1525" y="132"/>
                    </a:lnTo>
                    <a:lnTo>
                      <a:pt x="1521" y="116"/>
                    </a:lnTo>
                    <a:lnTo>
                      <a:pt x="1515" y="102"/>
                    </a:lnTo>
                    <a:lnTo>
                      <a:pt x="1509" y="86"/>
                    </a:lnTo>
                    <a:lnTo>
                      <a:pt x="1501" y="74"/>
                    </a:lnTo>
                    <a:lnTo>
                      <a:pt x="1491" y="60"/>
                    </a:lnTo>
                    <a:lnTo>
                      <a:pt x="1481" y="48"/>
                    </a:lnTo>
                    <a:lnTo>
                      <a:pt x="1469" y="38"/>
                    </a:lnTo>
                    <a:lnTo>
                      <a:pt x="1457" y="28"/>
                    </a:lnTo>
                    <a:lnTo>
                      <a:pt x="1445" y="20"/>
                    </a:lnTo>
                    <a:lnTo>
                      <a:pt x="1431" y="14"/>
                    </a:lnTo>
                    <a:lnTo>
                      <a:pt x="1417" y="8"/>
                    </a:lnTo>
                    <a:lnTo>
                      <a:pt x="1401" y="4"/>
                    </a:lnTo>
                    <a:lnTo>
                      <a:pt x="1387" y="2"/>
                    </a:lnTo>
                    <a:lnTo>
                      <a:pt x="1371" y="0"/>
                    </a:lnTo>
                    <a:lnTo>
                      <a:pt x="137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872" tIns="60936" rIns="121872" bIns="60936" numCol="1" anchor="t" anchorCtr="0" compatLnSpc="1">
                <a:prstTxWarp prst="textNoShape">
                  <a:avLst/>
                </a:prstTxWarp>
              </a:bodyPr>
              <a:lstStyle/>
              <a:p>
                <a:pPr defTabSz="1218712"/>
                <a:endParaRPr lang="en-US" sz="2000" kern="0">
                  <a:solidFill>
                    <a:sysClr val="windowText" lastClr="000000"/>
                  </a:solidFill>
                </a:endParaRPr>
              </a:p>
            </p:txBody>
          </p:sp>
        </p:grpSp>
        <p:sp>
          <p:nvSpPr>
            <p:cNvPr id="76" name="Rectangle 191">
              <a:extLst>
                <a:ext uri="{FF2B5EF4-FFF2-40B4-BE49-F238E27FC236}">
                  <a16:creationId xmlns="" xmlns:a16="http://schemas.microsoft.com/office/drawing/2014/main" id="{AC7B91FD-17D4-4582-A0C3-F4D614A601D9}"/>
                </a:ext>
              </a:extLst>
            </p:cNvPr>
            <p:cNvSpPr/>
            <p:nvPr/>
          </p:nvSpPr>
          <p:spPr>
            <a:xfrm>
              <a:off x="3923758" y="1609331"/>
              <a:ext cx="2041091" cy="2894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600" b="1" dirty="0">
                  <a:latin typeface="Arial" panose="020B0604020202020204" pitchFamily="34" charset="0"/>
                  <a:ea typeface="MS Mincho"/>
                </a:rPr>
                <a:t>Smart Products</a:t>
              </a:r>
              <a:endParaRPr lang="en-GB" sz="1400" b="1" dirty="0"/>
            </a:p>
          </p:txBody>
        </p:sp>
        <p:sp>
          <p:nvSpPr>
            <p:cNvPr id="77" name="Rectangle 192">
              <a:extLst>
                <a:ext uri="{FF2B5EF4-FFF2-40B4-BE49-F238E27FC236}">
                  <a16:creationId xmlns="" xmlns:a16="http://schemas.microsoft.com/office/drawing/2014/main" id="{D401B604-9B69-442C-B2D5-B9D715DA9180}"/>
                </a:ext>
              </a:extLst>
            </p:cNvPr>
            <p:cNvSpPr/>
            <p:nvPr/>
          </p:nvSpPr>
          <p:spPr>
            <a:xfrm>
              <a:off x="3906008" y="2675285"/>
              <a:ext cx="1686108" cy="2894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600" b="1" dirty="0">
                  <a:latin typeface="Arial" panose="020B0604020202020204" pitchFamily="34" charset="0"/>
                  <a:ea typeface="MS Mincho"/>
                </a:rPr>
                <a:t>Smart Services</a:t>
              </a:r>
              <a:endParaRPr lang="en-GB" sz="1400" b="1" dirty="0"/>
            </a:p>
          </p:txBody>
        </p:sp>
        <p:sp>
          <p:nvSpPr>
            <p:cNvPr id="78" name="Rectangle 193">
              <a:extLst>
                <a:ext uri="{FF2B5EF4-FFF2-40B4-BE49-F238E27FC236}">
                  <a16:creationId xmlns="" xmlns:a16="http://schemas.microsoft.com/office/drawing/2014/main" id="{DEFB7333-8361-4BD4-8BEB-54064558644E}"/>
                </a:ext>
              </a:extLst>
            </p:cNvPr>
            <p:cNvSpPr/>
            <p:nvPr/>
          </p:nvSpPr>
          <p:spPr>
            <a:xfrm>
              <a:off x="3935489" y="3741239"/>
              <a:ext cx="2275732" cy="49987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600" b="1" dirty="0">
                  <a:latin typeface="Arial" panose="020B0604020202020204" pitchFamily="34" charset="0"/>
                  <a:ea typeface="MS Mincho"/>
                </a:rPr>
                <a:t>New Customer Experiences </a:t>
              </a:r>
              <a:endParaRPr lang="en-GB" sz="1400" b="1" dirty="0"/>
            </a:p>
          </p:txBody>
        </p:sp>
        <p:grpSp>
          <p:nvGrpSpPr>
            <p:cNvPr id="10" name="Group 120">
              <a:extLst>
                <a:ext uri="{FF2B5EF4-FFF2-40B4-BE49-F238E27FC236}">
                  <a16:creationId xmlns="" xmlns:a16="http://schemas.microsoft.com/office/drawing/2014/main" id="{67061CC8-5084-4748-9E70-3551419FCD55}"/>
                </a:ext>
              </a:extLst>
            </p:cNvPr>
            <p:cNvGrpSpPr/>
            <p:nvPr/>
          </p:nvGrpSpPr>
          <p:grpSpPr>
            <a:xfrm>
              <a:off x="3108939" y="2531456"/>
              <a:ext cx="567119" cy="651952"/>
              <a:chOff x="5797451" y="2399841"/>
              <a:chExt cx="387350" cy="404812"/>
            </a:xfrm>
          </p:grpSpPr>
          <p:sp>
            <p:nvSpPr>
              <p:cNvPr id="93" name="Freeform 239">
                <a:extLst>
                  <a:ext uri="{FF2B5EF4-FFF2-40B4-BE49-F238E27FC236}">
                    <a16:creationId xmlns="" xmlns:a16="http://schemas.microsoft.com/office/drawing/2014/main" id="{973926B6-6F3F-420E-9BAF-910607E299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97451" y="2399841"/>
                <a:ext cx="381000" cy="355600"/>
              </a:xfrm>
              <a:custGeom>
                <a:avLst/>
                <a:gdLst>
                  <a:gd name="T0" fmla="*/ 209 w 302"/>
                  <a:gd name="T1" fmla="*/ 1 h 281"/>
                  <a:gd name="T2" fmla="*/ 209 w 302"/>
                  <a:gd name="T3" fmla="*/ 0 h 281"/>
                  <a:gd name="T4" fmla="*/ 26 w 302"/>
                  <a:gd name="T5" fmla="*/ 0 h 281"/>
                  <a:gd name="T6" fmla="*/ 0 w 302"/>
                  <a:gd name="T7" fmla="*/ 26 h 281"/>
                  <a:gd name="T8" fmla="*/ 0 w 302"/>
                  <a:gd name="T9" fmla="*/ 240 h 281"/>
                  <a:gd name="T10" fmla="*/ 24 w 302"/>
                  <a:gd name="T11" fmla="*/ 265 h 281"/>
                  <a:gd name="T12" fmla="*/ 96 w 302"/>
                  <a:gd name="T13" fmla="*/ 265 h 281"/>
                  <a:gd name="T14" fmla="*/ 120 w 302"/>
                  <a:gd name="T15" fmla="*/ 281 h 281"/>
                  <a:gd name="T16" fmla="*/ 177 w 302"/>
                  <a:gd name="T17" fmla="*/ 281 h 281"/>
                  <a:gd name="T18" fmla="*/ 172 w 302"/>
                  <a:gd name="T19" fmla="*/ 261 h 281"/>
                  <a:gd name="T20" fmla="*/ 172 w 302"/>
                  <a:gd name="T21" fmla="*/ 257 h 281"/>
                  <a:gd name="T22" fmla="*/ 118 w 302"/>
                  <a:gd name="T23" fmla="*/ 257 h 281"/>
                  <a:gd name="T24" fmla="*/ 118 w 302"/>
                  <a:gd name="T25" fmla="*/ 23 h 281"/>
                  <a:gd name="T26" fmla="*/ 278 w 302"/>
                  <a:gd name="T27" fmla="*/ 23 h 281"/>
                  <a:gd name="T28" fmla="*/ 278 w 302"/>
                  <a:gd name="T29" fmla="*/ 197 h 281"/>
                  <a:gd name="T30" fmla="*/ 302 w 302"/>
                  <a:gd name="T31" fmla="*/ 205 h 281"/>
                  <a:gd name="T32" fmla="*/ 302 w 302"/>
                  <a:gd name="T33" fmla="*/ 27 h 281"/>
                  <a:gd name="T34" fmla="*/ 276 w 302"/>
                  <a:gd name="T35" fmla="*/ 1 h 281"/>
                  <a:gd name="T36" fmla="*/ 209 w 302"/>
                  <a:gd name="T37" fmla="*/ 1 h 2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02" h="281">
                    <a:moveTo>
                      <a:pt x="209" y="1"/>
                    </a:moveTo>
                    <a:cubicBezTo>
                      <a:pt x="209" y="0"/>
                      <a:pt x="209" y="0"/>
                      <a:pt x="209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11" y="0"/>
                      <a:pt x="0" y="12"/>
                      <a:pt x="0" y="26"/>
                    </a:cubicBezTo>
                    <a:cubicBezTo>
                      <a:pt x="0" y="240"/>
                      <a:pt x="0" y="240"/>
                      <a:pt x="0" y="240"/>
                    </a:cubicBezTo>
                    <a:cubicBezTo>
                      <a:pt x="0" y="254"/>
                      <a:pt x="11" y="265"/>
                      <a:pt x="24" y="265"/>
                    </a:cubicBezTo>
                    <a:cubicBezTo>
                      <a:pt x="96" y="265"/>
                      <a:pt x="96" y="265"/>
                      <a:pt x="96" y="265"/>
                    </a:cubicBezTo>
                    <a:cubicBezTo>
                      <a:pt x="100" y="275"/>
                      <a:pt x="109" y="281"/>
                      <a:pt x="120" y="281"/>
                    </a:cubicBezTo>
                    <a:cubicBezTo>
                      <a:pt x="177" y="281"/>
                      <a:pt x="177" y="281"/>
                      <a:pt x="177" y="281"/>
                    </a:cubicBezTo>
                    <a:cubicBezTo>
                      <a:pt x="173" y="275"/>
                      <a:pt x="172" y="269"/>
                      <a:pt x="172" y="261"/>
                    </a:cubicBezTo>
                    <a:cubicBezTo>
                      <a:pt x="172" y="260"/>
                      <a:pt x="172" y="259"/>
                      <a:pt x="172" y="257"/>
                    </a:cubicBezTo>
                    <a:cubicBezTo>
                      <a:pt x="118" y="257"/>
                      <a:pt x="118" y="257"/>
                      <a:pt x="118" y="257"/>
                    </a:cubicBezTo>
                    <a:cubicBezTo>
                      <a:pt x="118" y="23"/>
                      <a:pt x="118" y="23"/>
                      <a:pt x="118" y="23"/>
                    </a:cubicBezTo>
                    <a:cubicBezTo>
                      <a:pt x="278" y="23"/>
                      <a:pt x="278" y="23"/>
                      <a:pt x="278" y="23"/>
                    </a:cubicBezTo>
                    <a:cubicBezTo>
                      <a:pt x="278" y="197"/>
                      <a:pt x="278" y="197"/>
                      <a:pt x="278" y="197"/>
                    </a:cubicBezTo>
                    <a:cubicBezTo>
                      <a:pt x="287" y="198"/>
                      <a:pt x="295" y="200"/>
                      <a:pt x="302" y="205"/>
                    </a:cubicBezTo>
                    <a:cubicBezTo>
                      <a:pt x="302" y="27"/>
                      <a:pt x="302" y="27"/>
                      <a:pt x="302" y="27"/>
                    </a:cubicBezTo>
                    <a:cubicBezTo>
                      <a:pt x="302" y="12"/>
                      <a:pt x="290" y="1"/>
                      <a:pt x="276" y="1"/>
                    </a:cubicBezTo>
                    <a:lnTo>
                      <a:pt x="209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94" name="Freeform 240">
                <a:extLst>
                  <a:ext uri="{FF2B5EF4-FFF2-40B4-BE49-F238E27FC236}">
                    <a16:creationId xmlns="" xmlns:a16="http://schemas.microsoft.com/office/drawing/2014/main" id="{B476C80A-9557-4146-89E2-C0A9E7DFA8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48276" y="2593516"/>
                <a:ext cx="136525" cy="211137"/>
              </a:xfrm>
              <a:custGeom>
                <a:avLst/>
                <a:gdLst>
                  <a:gd name="T0" fmla="*/ 60 w 108"/>
                  <a:gd name="T1" fmla="*/ 71 h 166"/>
                  <a:gd name="T2" fmla="*/ 53 w 108"/>
                  <a:gd name="T3" fmla="*/ 67 h 166"/>
                  <a:gd name="T4" fmla="*/ 53 w 108"/>
                  <a:gd name="T5" fmla="*/ 14 h 166"/>
                  <a:gd name="T6" fmla="*/ 39 w 108"/>
                  <a:gd name="T7" fmla="*/ 0 h 166"/>
                  <a:gd name="T8" fmla="*/ 25 w 108"/>
                  <a:gd name="T9" fmla="*/ 14 h 166"/>
                  <a:gd name="T10" fmla="*/ 25 w 108"/>
                  <a:gd name="T11" fmla="*/ 107 h 166"/>
                  <a:gd name="T12" fmla="*/ 20 w 108"/>
                  <a:gd name="T13" fmla="*/ 107 h 166"/>
                  <a:gd name="T14" fmla="*/ 15 w 108"/>
                  <a:gd name="T15" fmla="*/ 81 h 166"/>
                  <a:gd name="T16" fmla="*/ 0 w 108"/>
                  <a:gd name="T17" fmla="*/ 99 h 166"/>
                  <a:gd name="T18" fmla="*/ 40 w 108"/>
                  <a:gd name="T19" fmla="*/ 153 h 166"/>
                  <a:gd name="T20" fmla="*/ 40 w 108"/>
                  <a:gd name="T21" fmla="*/ 166 h 166"/>
                  <a:gd name="T22" fmla="*/ 88 w 108"/>
                  <a:gd name="T23" fmla="*/ 166 h 166"/>
                  <a:gd name="T24" fmla="*/ 88 w 108"/>
                  <a:gd name="T25" fmla="*/ 154 h 166"/>
                  <a:gd name="T26" fmla="*/ 88 w 108"/>
                  <a:gd name="T27" fmla="*/ 154 h 166"/>
                  <a:gd name="T28" fmla="*/ 108 w 108"/>
                  <a:gd name="T29" fmla="*/ 138 h 166"/>
                  <a:gd name="T30" fmla="*/ 108 w 108"/>
                  <a:gd name="T31" fmla="*/ 92 h 166"/>
                  <a:gd name="T32" fmla="*/ 60 w 108"/>
                  <a:gd name="T33" fmla="*/ 71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08" h="166">
                    <a:moveTo>
                      <a:pt x="60" y="71"/>
                    </a:moveTo>
                    <a:cubicBezTo>
                      <a:pt x="60" y="71"/>
                      <a:pt x="57" y="69"/>
                      <a:pt x="53" y="67"/>
                    </a:cubicBezTo>
                    <a:cubicBezTo>
                      <a:pt x="53" y="14"/>
                      <a:pt x="53" y="14"/>
                      <a:pt x="53" y="14"/>
                    </a:cubicBezTo>
                    <a:cubicBezTo>
                      <a:pt x="53" y="6"/>
                      <a:pt x="47" y="0"/>
                      <a:pt x="39" y="0"/>
                    </a:cubicBezTo>
                    <a:cubicBezTo>
                      <a:pt x="31" y="0"/>
                      <a:pt x="25" y="6"/>
                      <a:pt x="25" y="14"/>
                    </a:cubicBezTo>
                    <a:cubicBezTo>
                      <a:pt x="25" y="107"/>
                      <a:pt x="25" y="107"/>
                      <a:pt x="25" y="107"/>
                    </a:cubicBezTo>
                    <a:cubicBezTo>
                      <a:pt x="20" y="107"/>
                      <a:pt x="20" y="107"/>
                      <a:pt x="20" y="107"/>
                    </a:cubicBezTo>
                    <a:cubicBezTo>
                      <a:pt x="15" y="81"/>
                      <a:pt x="15" y="81"/>
                      <a:pt x="15" y="81"/>
                    </a:cubicBezTo>
                    <a:cubicBezTo>
                      <a:pt x="15" y="81"/>
                      <a:pt x="1" y="84"/>
                      <a:pt x="0" y="99"/>
                    </a:cubicBezTo>
                    <a:cubicBezTo>
                      <a:pt x="0" y="120"/>
                      <a:pt x="17" y="141"/>
                      <a:pt x="40" y="153"/>
                    </a:cubicBezTo>
                    <a:cubicBezTo>
                      <a:pt x="40" y="166"/>
                      <a:pt x="40" y="166"/>
                      <a:pt x="40" y="166"/>
                    </a:cubicBezTo>
                    <a:cubicBezTo>
                      <a:pt x="88" y="166"/>
                      <a:pt x="88" y="166"/>
                      <a:pt x="88" y="166"/>
                    </a:cubicBezTo>
                    <a:cubicBezTo>
                      <a:pt x="88" y="154"/>
                      <a:pt x="88" y="154"/>
                      <a:pt x="88" y="154"/>
                    </a:cubicBezTo>
                    <a:cubicBezTo>
                      <a:pt x="88" y="154"/>
                      <a:pt x="88" y="154"/>
                      <a:pt x="88" y="154"/>
                    </a:cubicBezTo>
                    <a:cubicBezTo>
                      <a:pt x="108" y="138"/>
                      <a:pt x="108" y="138"/>
                      <a:pt x="108" y="138"/>
                    </a:cubicBezTo>
                    <a:cubicBezTo>
                      <a:pt x="108" y="92"/>
                      <a:pt x="108" y="92"/>
                      <a:pt x="108" y="92"/>
                    </a:cubicBezTo>
                    <a:lnTo>
                      <a:pt x="60" y="7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95" name="Freeform 241">
                <a:extLst>
                  <a:ext uri="{FF2B5EF4-FFF2-40B4-BE49-F238E27FC236}">
                    <a16:creationId xmlns="" xmlns:a16="http://schemas.microsoft.com/office/drawing/2014/main" id="{2F54A47E-4582-4ECF-90C8-2E77A6D5E7C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997476" y="2458579"/>
                <a:ext cx="125413" cy="123825"/>
              </a:xfrm>
              <a:custGeom>
                <a:avLst/>
                <a:gdLst>
                  <a:gd name="T0" fmla="*/ 98 w 98"/>
                  <a:gd name="T1" fmla="*/ 54 h 98"/>
                  <a:gd name="T2" fmla="*/ 98 w 98"/>
                  <a:gd name="T3" fmla="*/ 43 h 98"/>
                  <a:gd name="T4" fmla="*/ 89 w 98"/>
                  <a:gd name="T5" fmla="*/ 40 h 98"/>
                  <a:gd name="T6" fmla="*/ 83 w 98"/>
                  <a:gd name="T7" fmla="*/ 27 h 98"/>
                  <a:gd name="T8" fmla="*/ 88 w 98"/>
                  <a:gd name="T9" fmla="*/ 18 h 98"/>
                  <a:gd name="T10" fmla="*/ 80 w 98"/>
                  <a:gd name="T11" fmla="*/ 10 h 98"/>
                  <a:gd name="T12" fmla="*/ 71 w 98"/>
                  <a:gd name="T13" fmla="*/ 15 h 98"/>
                  <a:gd name="T14" fmla="*/ 58 w 98"/>
                  <a:gd name="T15" fmla="*/ 9 h 98"/>
                  <a:gd name="T16" fmla="*/ 55 w 98"/>
                  <a:gd name="T17" fmla="*/ 0 h 98"/>
                  <a:gd name="T18" fmla="*/ 44 w 98"/>
                  <a:gd name="T19" fmla="*/ 0 h 98"/>
                  <a:gd name="T20" fmla="*/ 40 w 98"/>
                  <a:gd name="T21" fmla="*/ 9 h 98"/>
                  <a:gd name="T22" fmla="*/ 28 w 98"/>
                  <a:gd name="T23" fmla="*/ 15 h 98"/>
                  <a:gd name="T24" fmla="*/ 19 w 98"/>
                  <a:gd name="T25" fmla="*/ 10 h 98"/>
                  <a:gd name="T26" fmla="*/ 11 w 98"/>
                  <a:gd name="T27" fmla="*/ 18 h 98"/>
                  <a:gd name="T28" fmla="*/ 15 w 98"/>
                  <a:gd name="T29" fmla="*/ 27 h 98"/>
                  <a:gd name="T30" fmla="*/ 10 w 98"/>
                  <a:gd name="T31" fmla="*/ 40 h 98"/>
                  <a:gd name="T32" fmla="*/ 0 w 98"/>
                  <a:gd name="T33" fmla="*/ 43 h 98"/>
                  <a:gd name="T34" fmla="*/ 0 w 98"/>
                  <a:gd name="T35" fmla="*/ 54 h 98"/>
                  <a:gd name="T36" fmla="*/ 10 w 98"/>
                  <a:gd name="T37" fmla="*/ 58 h 98"/>
                  <a:gd name="T38" fmla="*/ 15 w 98"/>
                  <a:gd name="T39" fmla="*/ 70 h 98"/>
                  <a:gd name="T40" fmla="*/ 11 w 98"/>
                  <a:gd name="T41" fmla="*/ 79 h 98"/>
                  <a:gd name="T42" fmla="*/ 19 w 98"/>
                  <a:gd name="T43" fmla="*/ 87 h 98"/>
                  <a:gd name="T44" fmla="*/ 28 w 98"/>
                  <a:gd name="T45" fmla="*/ 83 h 98"/>
                  <a:gd name="T46" fmla="*/ 40 w 98"/>
                  <a:gd name="T47" fmla="*/ 88 h 98"/>
                  <a:gd name="T48" fmla="*/ 44 w 98"/>
                  <a:gd name="T49" fmla="*/ 98 h 98"/>
                  <a:gd name="T50" fmla="*/ 55 w 98"/>
                  <a:gd name="T51" fmla="*/ 98 h 98"/>
                  <a:gd name="T52" fmla="*/ 58 w 98"/>
                  <a:gd name="T53" fmla="*/ 88 h 98"/>
                  <a:gd name="T54" fmla="*/ 71 w 98"/>
                  <a:gd name="T55" fmla="*/ 83 h 98"/>
                  <a:gd name="T56" fmla="*/ 80 w 98"/>
                  <a:gd name="T57" fmla="*/ 87 h 98"/>
                  <a:gd name="T58" fmla="*/ 88 w 98"/>
                  <a:gd name="T59" fmla="*/ 79 h 98"/>
                  <a:gd name="T60" fmla="*/ 83 w 98"/>
                  <a:gd name="T61" fmla="*/ 70 h 98"/>
                  <a:gd name="T62" fmla="*/ 89 w 98"/>
                  <a:gd name="T63" fmla="*/ 58 h 98"/>
                  <a:gd name="T64" fmla="*/ 98 w 98"/>
                  <a:gd name="T65" fmla="*/ 54 h 98"/>
                  <a:gd name="T66" fmla="*/ 49 w 98"/>
                  <a:gd name="T67" fmla="*/ 70 h 98"/>
                  <a:gd name="T68" fmla="*/ 28 w 98"/>
                  <a:gd name="T69" fmla="*/ 49 h 98"/>
                  <a:gd name="T70" fmla="*/ 49 w 98"/>
                  <a:gd name="T71" fmla="*/ 27 h 98"/>
                  <a:gd name="T72" fmla="*/ 71 w 98"/>
                  <a:gd name="T73" fmla="*/ 49 h 98"/>
                  <a:gd name="T74" fmla="*/ 49 w 98"/>
                  <a:gd name="T75" fmla="*/ 70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98" h="98">
                    <a:moveTo>
                      <a:pt x="98" y="54"/>
                    </a:moveTo>
                    <a:cubicBezTo>
                      <a:pt x="98" y="43"/>
                      <a:pt x="98" y="43"/>
                      <a:pt x="98" y="43"/>
                    </a:cubicBezTo>
                    <a:cubicBezTo>
                      <a:pt x="89" y="40"/>
                      <a:pt x="89" y="40"/>
                      <a:pt x="89" y="40"/>
                    </a:cubicBezTo>
                    <a:cubicBezTo>
                      <a:pt x="88" y="35"/>
                      <a:pt x="86" y="31"/>
                      <a:pt x="83" y="27"/>
                    </a:cubicBezTo>
                    <a:cubicBezTo>
                      <a:pt x="88" y="18"/>
                      <a:pt x="88" y="18"/>
                      <a:pt x="88" y="18"/>
                    </a:cubicBezTo>
                    <a:cubicBezTo>
                      <a:pt x="80" y="10"/>
                      <a:pt x="80" y="10"/>
                      <a:pt x="80" y="10"/>
                    </a:cubicBezTo>
                    <a:cubicBezTo>
                      <a:pt x="71" y="15"/>
                      <a:pt x="71" y="15"/>
                      <a:pt x="71" y="15"/>
                    </a:cubicBezTo>
                    <a:cubicBezTo>
                      <a:pt x="67" y="12"/>
                      <a:pt x="63" y="10"/>
                      <a:pt x="58" y="9"/>
                    </a:cubicBezTo>
                    <a:cubicBezTo>
                      <a:pt x="55" y="0"/>
                      <a:pt x="55" y="0"/>
                      <a:pt x="55" y="0"/>
                    </a:cubicBezTo>
                    <a:cubicBezTo>
                      <a:pt x="44" y="0"/>
                      <a:pt x="44" y="0"/>
                      <a:pt x="44" y="0"/>
                    </a:cubicBezTo>
                    <a:cubicBezTo>
                      <a:pt x="40" y="9"/>
                      <a:pt x="40" y="9"/>
                      <a:pt x="40" y="9"/>
                    </a:cubicBezTo>
                    <a:cubicBezTo>
                      <a:pt x="36" y="10"/>
                      <a:pt x="32" y="12"/>
                      <a:pt x="28" y="15"/>
                    </a:cubicBezTo>
                    <a:cubicBezTo>
                      <a:pt x="19" y="10"/>
                      <a:pt x="19" y="10"/>
                      <a:pt x="19" y="10"/>
                    </a:cubicBezTo>
                    <a:cubicBezTo>
                      <a:pt x="11" y="18"/>
                      <a:pt x="11" y="18"/>
                      <a:pt x="11" y="18"/>
                    </a:cubicBezTo>
                    <a:cubicBezTo>
                      <a:pt x="15" y="27"/>
                      <a:pt x="15" y="27"/>
                      <a:pt x="15" y="27"/>
                    </a:cubicBezTo>
                    <a:cubicBezTo>
                      <a:pt x="13" y="31"/>
                      <a:pt x="11" y="35"/>
                      <a:pt x="10" y="40"/>
                    </a:cubicBezTo>
                    <a:cubicBezTo>
                      <a:pt x="0" y="43"/>
                      <a:pt x="0" y="43"/>
                      <a:pt x="0" y="43"/>
                    </a:cubicBezTo>
                    <a:cubicBezTo>
                      <a:pt x="0" y="54"/>
                      <a:pt x="0" y="54"/>
                      <a:pt x="0" y="54"/>
                    </a:cubicBezTo>
                    <a:cubicBezTo>
                      <a:pt x="10" y="58"/>
                      <a:pt x="10" y="58"/>
                      <a:pt x="10" y="58"/>
                    </a:cubicBezTo>
                    <a:cubicBezTo>
                      <a:pt x="11" y="62"/>
                      <a:pt x="13" y="66"/>
                      <a:pt x="15" y="70"/>
                    </a:cubicBezTo>
                    <a:cubicBezTo>
                      <a:pt x="11" y="79"/>
                      <a:pt x="11" y="79"/>
                      <a:pt x="11" y="79"/>
                    </a:cubicBezTo>
                    <a:cubicBezTo>
                      <a:pt x="19" y="87"/>
                      <a:pt x="19" y="87"/>
                      <a:pt x="19" y="87"/>
                    </a:cubicBezTo>
                    <a:cubicBezTo>
                      <a:pt x="28" y="83"/>
                      <a:pt x="28" y="83"/>
                      <a:pt x="28" y="83"/>
                    </a:cubicBezTo>
                    <a:cubicBezTo>
                      <a:pt x="32" y="85"/>
                      <a:pt x="36" y="87"/>
                      <a:pt x="40" y="88"/>
                    </a:cubicBezTo>
                    <a:cubicBezTo>
                      <a:pt x="44" y="98"/>
                      <a:pt x="44" y="98"/>
                      <a:pt x="44" y="98"/>
                    </a:cubicBezTo>
                    <a:cubicBezTo>
                      <a:pt x="55" y="98"/>
                      <a:pt x="55" y="98"/>
                      <a:pt x="55" y="98"/>
                    </a:cubicBezTo>
                    <a:cubicBezTo>
                      <a:pt x="58" y="88"/>
                      <a:pt x="58" y="88"/>
                      <a:pt x="58" y="88"/>
                    </a:cubicBezTo>
                    <a:cubicBezTo>
                      <a:pt x="63" y="87"/>
                      <a:pt x="67" y="85"/>
                      <a:pt x="71" y="83"/>
                    </a:cubicBezTo>
                    <a:cubicBezTo>
                      <a:pt x="80" y="87"/>
                      <a:pt x="80" y="87"/>
                      <a:pt x="80" y="87"/>
                    </a:cubicBezTo>
                    <a:cubicBezTo>
                      <a:pt x="88" y="79"/>
                      <a:pt x="88" y="79"/>
                      <a:pt x="88" y="79"/>
                    </a:cubicBezTo>
                    <a:cubicBezTo>
                      <a:pt x="83" y="70"/>
                      <a:pt x="83" y="70"/>
                      <a:pt x="83" y="70"/>
                    </a:cubicBezTo>
                    <a:cubicBezTo>
                      <a:pt x="86" y="66"/>
                      <a:pt x="88" y="62"/>
                      <a:pt x="89" y="58"/>
                    </a:cubicBezTo>
                    <a:lnTo>
                      <a:pt x="98" y="54"/>
                    </a:lnTo>
                    <a:close/>
                    <a:moveTo>
                      <a:pt x="49" y="70"/>
                    </a:moveTo>
                    <a:cubicBezTo>
                      <a:pt x="37" y="70"/>
                      <a:pt x="28" y="61"/>
                      <a:pt x="28" y="49"/>
                    </a:cubicBezTo>
                    <a:cubicBezTo>
                      <a:pt x="28" y="37"/>
                      <a:pt x="37" y="27"/>
                      <a:pt x="49" y="27"/>
                    </a:cubicBezTo>
                    <a:cubicBezTo>
                      <a:pt x="61" y="27"/>
                      <a:pt x="71" y="37"/>
                      <a:pt x="71" y="49"/>
                    </a:cubicBezTo>
                    <a:cubicBezTo>
                      <a:pt x="71" y="61"/>
                      <a:pt x="61" y="70"/>
                      <a:pt x="49" y="7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96" name="Freeform 242">
                <a:extLst>
                  <a:ext uri="{FF2B5EF4-FFF2-40B4-BE49-F238E27FC236}">
                    <a16:creationId xmlns="" xmlns:a16="http://schemas.microsoft.com/office/drawing/2014/main" id="{B1581EA4-2C29-456E-B2EB-E094E33F624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976838" y="2587166"/>
                <a:ext cx="85725" cy="85725"/>
              </a:xfrm>
              <a:custGeom>
                <a:avLst/>
                <a:gdLst>
                  <a:gd name="T0" fmla="*/ 68 w 68"/>
                  <a:gd name="T1" fmla="*/ 25 h 68"/>
                  <a:gd name="T2" fmla="*/ 65 w 68"/>
                  <a:gd name="T3" fmla="*/ 18 h 68"/>
                  <a:gd name="T4" fmla="*/ 58 w 68"/>
                  <a:gd name="T5" fmla="*/ 18 h 68"/>
                  <a:gd name="T6" fmla="*/ 51 w 68"/>
                  <a:gd name="T7" fmla="*/ 11 h 68"/>
                  <a:gd name="T8" fmla="*/ 51 w 68"/>
                  <a:gd name="T9" fmla="*/ 4 h 68"/>
                  <a:gd name="T10" fmla="*/ 44 w 68"/>
                  <a:gd name="T11" fmla="*/ 1 h 68"/>
                  <a:gd name="T12" fmla="*/ 39 w 68"/>
                  <a:gd name="T13" fmla="*/ 6 h 68"/>
                  <a:gd name="T14" fmla="*/ 29 w 68"/>
                  <a:gd name="T15" fmla="*/ 6 h 68"/>
                  <a:gd name="T16" fmla="*/ 25 w 68"/>
                  <a:gd name="T17" fmla="*/ 0 h 68"/>
                  <a:gd name="T18" fmla="*/ 17 w 68"/>
                  <a:gd name="T19" fmla="*/ 3 h 68"/>
                  <a:gd name="T20" fmla="*/ 18 w 68"/>
                  <a:gd name="T21" fmla="*/ 11 h 68"/>
                  <a:gd name="T22" fmla="*/ 11 w 68"/>
                  <a:gd name="T23" fmla="*/ 17 h 68"/>
                  <a:gd name="T24" fmla="*/ 3 w 68"/>
                  <a:gd name="T25" fmla="*/ 17 h 68"/>
                  <a:gd name="T26" fmla="*/ 0 w 68"/>
                  <a:gd name="T27" fmla="*/ 24 h 68"/>
                  <a:gd name="T28" fmla="*/ 6 w 68"/>
                  <a:gd name="T29" fmla="*/ 29 h 68"/>
                  <a:gd name="T30" fmla="*/ 5 w 68"/>
                  <a:gd name="T31" fmla="*/ 39 h 68"/>
                  <a:gd name="T32" fmla="*/ 0 w 68"/>
                  <a:gd name="T33" fmla="*/ 43 h 68"/>
                  <a:gd name="T34" fmla="*/ 3 w 68"/>
                  <a:gd name="T35" fmla="*/ 51 h 68"/>
                  <a:gd name="T36" fmla="*/ 10 w 68"/>
                  <a:gd name="T37" fmla="*/ 51 h 68"/>
                  <a:gd name="T38" fmla="*/ 17 w 68"/>
                  <a:gd name="T39" fmla="*/ 57 h 68"/>
                  <a:gd name="T40" fmla="*/ 16 w 68"/>
                  <a:gd name="T41" fmla="*/ 65 h 68"/>
                  <a:gd name="T42" fmla="*/ 24 w 68"/>
                  <a:gd name="T43" fmla="*/ 68 h 68"/>
                  <a:gd name="T44" fmla="*/ 29 w 68"/>
                  <a:gd name="T45" fmla="*/ 63 h 68"/>
                  <a:gd name="T46" fmla="*/ 38 w 68"/>
                  <a:gd name="T47" fmla="*/ 63 h 68"/>
                  <a:gd name="T48" fmla="*/ 43 w 68"/>
                  <a:gd name="T49" fmla="*/ 68 h 68"/>
                  <a:gd name="T50" fmla="*/ 50 w 68"/>
                  <a:gd name="T51" fmla="*/ 65 h 68"/>
                  <a:gd name="T52" fmla="*/ 50 w 68"/>
                  <a:gd name="T53" fmla="*/ 58 h 68"/>
                  <a:gd name="T54" fmla="*/ 57 w 68"/>
                  <a:gd name="T55" fmla="*/ 51 h 68"/>
                  <a:gd name="T56" fmla="*/ 64 w 68"/>
                  <a:gd name="T57" fmla="*/ 52 h 68"/>
                  <a:gd name="T58" fmla="*/ 68 w 68"/>
                  <a:gd name="T59" fmla="*/ 44 h 68"/>
                  <a:gd name="T60" fmla="*/ 62 w 68"/>
                  <a:gd name="T61" fmla="*/ 40 h 68"/>
                  <a:gd name="T62" fmla="*/ 62 w 68"/>
                  <a:gd name="T63" fmla="*/ 30 h 68"/>
                  <a:gd name="T64" fmla="*/ 68 w 68"/>
                  <a:gd name="T65" fmla="*/ 25 h 68"/>
                  <a:gd name="T66" fmla="*/ 39 w 68"/>
                  <a:gd name="T67" fmla="*/ 49 h 68"/>
                  <a:gd name="T68" fmla="*/ 20 w 68"/>
                  <a:gd name="T69" fmla="*/ 40 h 68"/>
                  <a:gd name="T70" fmla="*/ 28 w 68"/>
                  <a:gd name="T71" fmla="*/ 20 h 68"/>
                  <a:gd name="T72" fmla="*/ 48 w 68"/>
                  <a:gd name="T73" fmla="*/ 29 h 68"/>
                  <a:gd name="T74" fmla="*/ 39 w 68"/>
                  <a:gd name="T75" fmla="*/ 49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68" h="68">
                    <a:moveTo>
                      <a:pt x="68" y="25"/>
                    </a:moveTo>
                    <a:cubicBezTo>
                      <a:pt x="65" y="18"/>
                      <a:pt x="65" y="18"/>
                      <a:pt x="65" y="18"/>
                    </a:cubicBezTo>
                    <a:cubicBezTo>
                      <a:pt x="58" y="18"/>
                      <a:pt x="58" y="18"/>
                      <a:pt x="58" y="18"/>
                    </a:cubicBezTo>
                    <a:cubicBezTo>
                      <a:pt x="56" y="15"/>
                      <a:pt x="53" y="13"/>
                      <a:pt x="51" y="11"/>
                    </a:cubicBezTo>
                    <a:cubicBezTo>
                      <a:pt x="51" y="4"/>
                      <a:pt x="51" y="4"/>
                      <a:pt x="51" y="4"/>
                    </a:cubicBezTo>
                    <a:cubicBezTo>
                      <a:pt x="44" y="1"/>
                      <a:pt x="44" y="1"/>
                      <a:pt x="44" y="1"/>
                    </a:cubicBezTo>
                    <a:cubicBezTo>
                      <a:pt x="39" y="6"/>
                      <a:pt x="39" y="6"/>
                      <a:pt x="39" y="6"/>
                    </a:cubicBezTo>
                    <a:cubicBezTo>
                      <a:pt x="36" y="5"/>
                      <a:pt x="33" y="5"/>
                      <a:pt x="29" y="6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17" y="3"/>
                      <a:pt x="17" y="3"/>
                      <a:pt x="17" y="3"/>
                    </a:cubicBezTo>
                    <a:cubicBezTo>
                      <a:pt x="18" y="11"/>
                      <a:pt x="18" y="11"/>
                      <a:pt x="18" y="11"/>
                    </a:cubicBezTo>
                    <a:cubicBezTo>
                      <a:pt x="15" y="12"/>
                      <a:pt x="13" y="15"/>
                      <a:pt x="11" y="17"/>
                    </a:cubicBezTo>
                    <a:cubicBezTo>
                      <a:pt x="3" y="17"/>
                      <a:pt x="3" y="17"/>
                      <a:pt x="3" y="17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6" y="29"/>
                      <a:pt x="6" y="29"/>
                      <a:pt x="6" y="29"/>
                    </a:cubicBezTo>
                    <a:cubicBezTo>
                      <a:pt x="5" y="32"/>
                      <a:pt x="5" y="35"/>
                      <a:pt x="5" y="39"/>
                    </a:cubicBezTo>
                    <a:cubicBezTo>
                      <a:pt x="0" y="43"/>
                      <a:pt x="0" y="43"/>
                      <a:pt x="0" y="43"/>
                    </a:cubicBezTo>
                    <a:cubicBezTo>
                      <a:pt x="3" y="51"/>
                      <a:pt x="3" y="51"/>
                      <a:pt x="3" y="51"/>
                    </a:cubicBezTo>
                    <a:cubicBezTo>
                      <a:pt x="10" y="51"/>
                      <a:pt x="10" y="51"/>
                      <a:pt x="10" y="51"/>
                    </a:cubicBezTo>
                    <a:cubicBezTo>
                      <a:pt x="12" y="53"/>
                      <a:pt x="14" y="56"/>
                      <a:pt x="17" y="57"/>
                    </a:cubicBezTo>
                    <a:cubicBezTo>
                      <a:pt x="16" y="65"/>
                      <a:pt x="16" y="65"/>
                      <a:pt x="16" y="65"/>
                    </a:cubicBezTo>
                    <a:cubicBezTo>
                      <a:pt x="24" y="68"/>
                      <a:pt x="24" y="68"/>
                      <a:pt x="24" y="68"/>
                    </a:cubicBezTo>
                    <a:cubicBezTo>
                      <a:pt x="29" y="63"/>
                      <a:pt x="29" y="63"/>
                      <a:pt x="29" y="63"/>
                    </a:cubicBezTo>
                    <a:cubicBezTo>
                      <a:pt x="32" y="63"/>
                      <a:pt x="35" y="63"/>
                      <a:pt x="38" y="63"/>
                    </a:cubicBezTo>
                    <a:cubicBezTo>
                      <a:pt x="43" y="68"/>
                      <a:pt x="43" y="68"/>
                      <a:pt x="43" y="68"/>
                    </a:cubicBezTo>
                    <a:cubicBezTo>
                      <a:pt x="50" y="65"/>
                      <a:pt x="50" y="65"/>
                      <a:pt x="50" y="65"/>
                    </a:cubicBezTo>
                    <a:cubicBezTo>
                      <a:pt x="50" y="58"/>
                      <a:pt x="50" y="58"/>
                      <a:pt x="50" y="58"/>
                    </a:cubicBezTo>
                    <a:cubicBezTo>
                      <a:pt x="53" y="56"/>
                      <a:pt x="55" y="54"/>
                      <a:pt x="57" y="51"/>
                    </a:cubicBezTo>
                    <a:cubicBezTo>
                      <a:pt x="64" y="52"/>
                      <a:pt x="64" y="52"/>
                      <a:pt x="64" y="52"/>
                    </a:cubicBezTo>
                    <a:cubicBezTo>
                      <a:pt x="68" y="44"/>
                      <a:pt x="68" y="44"/>
                      <a:pt x="68" y="44"/>
                    </a:cubicBezTo>
                    <a:cubicBezTo>
                      <a:pt x="62" y="40"/>
                      <a:pt x="62" y="40"/>
                      <a:pt x="62" y="40"/>
                    </a:cubicBezTo>
                    <a:cubicBezTo>
                      <a:pt x="63" y="36"/>
                      <a:pt x="63" y="33"/>
                      <a:pt x="62" y="30"/>
                    </a:cubicBezTo>
                    <a:lnTo>
                      <a:pt x="68" y="25"/>
                    </a:lnTo>
                    <a:close/>
                    <a:moveTo>
                      <a:pt x="39" y="49"/>
                    </a:moveTo>
                    <a:cubicBezTo>
                      <a:pt x="32" y="52"/>
                      <a:pt x="23" y="48"/>
                      <a:pt x="20" y="40"/>
                    </a:cubicBezTo>
                    <a:cubicBezTo>
                      <a:pt x="16" y="32"/>
                      <a:pt x="20" y="23"/>
                      <a:pt x="28" y="20"/>
                    </a:cubicBezTo>
                    <a:cubicBezTo>
                      <a:pt x="36" y="17"/>
                      <a:pt x="45" y="21"/>
                      <a:pt x="48" y="29"/>
                    </a:cubicBezTo>
                    <a:cubicBezTo>
                      <a:pt x="51" y="36"/>
                      <a:pt x="47" y="45"/>
                      <a:pt x="39" y="4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</p:grpSp>
        <p:grpSp>
          <p:nvGrpSpPr>
            <p:cNvPr id="11" name="Group 202">
              <a:extLst>
                <a:ext uri="{FF2B5EF4-FFF2-40B4-BE49-F238E27FC236}">
                  <a16:creationId xmlns="" xmlns:a16="http://schemas.microsoft.com/office/drawing/2014/main" id="{4848FCF5-7FBC-4AC5-8A20-8FD4A90145F6}"/>
                </a:ext>
              </a:extLst>
            </p:cNvPr>
            <p:cNvGrpSpPr/>
            <p:nvPr/>
          </p:nvGrpSpPr>
          <p:grpSpPr>
            <a:xfrm>
              <a:off x="3167267" y="3472512"/>
              <a:ext cx="456866" cy="964184"/>
              <a:chOff x="6843713" y="1944688"/>
              <a:chExt cx="547688" cy="1398588"/>
            </a:xfrm>
          </p:grpSpPr>
          <p:sp>
            <p:nvSpPr>
              <p:cNvPr id="81" name="Freeform 42">
                <a:extLst>
                  <a:ext uri="{FF2B5EF4-FFF2-40B4-BE49-F238E27FC236}">
                    <a16:creationId xmlns="" xmlns:a16="http://schemas.microsoft.com/office/drawing/2014/main" id="{A0167568-58BF-4B38-B768-A193BFA36A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45326" y="2497138"/>
                <a:ext cx="139700" cy="169863"/>
              </a:xfrm>
              <a:custGeom>
                <a:avLst/>
                <a:gdLst>
                  <a:gd name="T0" fmla="*/ 2 w 37"/>
                  <a:gd name="T1" fmla="*/ 28 h 45"/>
                  <a:gd name="T2" fmla="*/ 6 w 37"/>
                  <a:gd name="T3" fmla="*/ 33 h 45"/>
                  <a:gd name="T4" fmla="*/ 19 w 37"/>
                  <a:gd name="T5" fmla="*/ 45 h 45"/>
                  <a:gd name="T6" fmla="*/ 32 w 37"/>
                  <a:gd name="T7" fmla="*/ 33 h 45"/>
                  <a:gd name="T8" fmla="*/ 36 w 37"/>
                  <a:gd name="T9" fmla="*/ 28 h 45"/>
                  <a:gd name="T10" fmla="*/ 34 w 37"/>
                  <a:gd name="T11" fmla="*/ 22 h 45"/>
                  <a:gd name="T12" fmla="*/ 34 w 37"/>
                  <a:gd name="T13" fmla="*/ 21 h 45"/>
                  <a:gd name="T14" fmla="*/ 34 w 37"/>
                  <a:gd name="T15" fmla="*/ 21 h 45"/>
                  <a:gd name="T16" fmla="*/ 34 w 37"/>
                  <a:gd name="T17" fmla="*/ 11 h 45"/>
                  <a:gd name="T18" fmla="*/ 31 w 37"/>
                  <a:gd name="T19" fmla="*/ 9 h 45"/>
                  <a:gd name="T20" fmla="*/ 21 w 37"/>
                  <a:gd name="T21" fmla="*/ 3 h 45"/>
                  <a:gd name="T22" fmla="*/ 7 w 37"/>
                  <a:gd name="T23" fmla="*/ 9 h 45"/>
                  <a:gd name="T24" fmla="*/ 7 w 37"/>
                  <a:gd name="T25" fmla="*/ 9 h 45"/>
                  <a:gd name="T26" fmla="*/ 7 w 37"/>
                  <a:gd name="T27" fmla="*/ 9 h 45"/>
                  <a:gd name="T28" fmla="*/ 7 w 37"/>
                  <a:gd name="T29" fmla="*/ 9 h 45"/>
                  <a:gd name="T30" fmla="*/ 4 w 37"/>
                  <a:gd name="T31" fmla="*/ 12 h 45"/>
                  <a:gd name="T32" fmla="*/ 4 w 37"/>
                  <a:gd name="T33" fmla="*/ 21 h 45"/>
                  <a:gd name="T34" fmla="*/ 4 w 37"/>
                  <a:gd name="T35" fmla="*/ 21 h 45"/>
                  <a:gd name="T36" fmla="*/ 4 w 37"/>
                  <a:gd name="T37" fmla="*/ 22 h 45"/>
                  <a:gd name="T38" fmla="*/ 2 w 37"/>
                  <a:gd name="T39" fmla="*/ 28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7" h="45">
                    <a:moveTo>
                      <a:pt x="2" y="28"/>
                    </a:moveTo>
                    <a:cubicBezTo>
                      <a:pt x="3" y="31"/>
                      <a:pt x="4" y="33"/>
                      <a:pt x="6" y="33"/>
                    </a:cubicBezTo>
                    <a:cubicBezTo>
                      <a:pt x="8" y="40"/>
                      <a:pt x="12" y="45"/>
                      <a:pt x="19" y="45"/>
                    </a:cubicBezTo>
                    <a:cubicBezTo>
                      <a:pt x="25" y="45"/>
                      <a:pt x="29" y="40"/>
                      <a:pt x="32" y="33"/>
                    </a:cubicBezTo>
                    <a:cubicBezTo>
                      <a:pt x="34" y="33"/>
                      <a:pt x="35" y="31"/>
                      <a:pt x="36" y="28"/>
                    </a:cubicBezTo>
                    <a:cubicBezTo>
                      <a:pt x="37" y="24"/>
                      <a:pt x="36" y="22"/>
                      <a:pt x="34" y="22"/>
                    </a:cubicBezTo>
                    <a:cubicBezTo>
                      <a:pt x="34" y="22"/>
                      <a:pt x="34" y="21"/>
                      <a:pt x="34" y="21"/>
                    </a:cubicBezTo>
                    <a:cubicBezTo>
                      <a:pt x="34" y="21"/>
                      <a:pt x="34" y="21"/>
                      <a:pt x="34" y="21"/>
                    </a:cubicBezTo>
                    <a:cubicBezTo>
                      <a:pt x="34" y="21"/>
                      <a:pt x="35" y="15"/>
                      <a:pt x="34" y="11"/>
                    </a:cubicBezTo>
                    <a:cubicBezTo>
                      <a:pt x="33" y="10"/>
                      <a:pt x="32" y="9"/>
                      <a:pt x="31" y="9"/>
                    </a:cubicBezTo>
                    <a:cubicBezTo>
                      <a:pt x="29" y="5"/>
                      <a:pt x="24" y="4"/>
                      <a:pt x="21" y="3"/>
                    </a:cubicBezTo>
                    <a:cubicBezTo>
                      <a:pt x="8" y="0"/>
                      <a:pt x="7" y="9"/>
                      <a:pt x="7" y="9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7" y="9"/>
                      <a:pt x="4" y="8"/>
                      <a:pt x="4" y="12"/>
                    </a:cubicBezTo>
                    <a:cubicBezTo>
                      <a:pt x="3" y="15"/>
                      <a:pt x="4" y="21"/>
                      <a:pt x="4" y="21"/>
                    </a:cubicBezTo>
                    <a:cubicBezTo>
                      <a:pt x="4" y="21"/>
                      <a:pt x="4" y="21"/>
                      <a:pt x="4" y="21"/>
                    </a:cubicBezTo>
                    <a:cubicBezTo>
                      <a:pt x="4" y="21"/>
                      <a:pt x="4" y="22"/>
                      <a:pt x="4" y="22"/>
                    </a:cubicBezTo>
                    <a:cubicBezTo>
                      <a:pt x="2" y="22"/>
                      <a:pt x="0" y="24"/>
                      <a:pt x="2" y="28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82" name="Freeform 43">
                <a:extLst>
                  <a:ext uri="{FF2B5EF4-FFF2-40B4-BE49-F238E27FC236}">
                    <a16:creationId xmlns="" xmlns:a16="http://schemas.microsoft.com/office/drawing/2014/main" id="{AAF2BBA9-E99D-40DD-9AE4-D2E0409087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62776" y="2430463"/>
                <a:ext cx="312738" cy="912813"/>
              </a:xfrm>
              <a:custGeom>
                <a:avLst/>
                <a:gdLst>
                  <a:gd name="T0" fmla="*/ 63 w 83"/>
                  <a:gd name="T1" fmla="*/ 3 h 243"/>
                  <a:gd name="T2" fmla="*/ 63 w 83"/>
                  <a:gd name="T3" fmla="*/ 6 h 243"/>
                  <a:gd name="T4" fmla="*/ 61 w 83"/>
                  <a:gd name="T5" fmla="*/ 6 h 243"/>
                  <a:gd name="T6" fmla="*/ 66 w 83"/>
                  <a:gd name="T7" fmla="*/ 46 h 243"/>
                  <a:gd name="T8" fmla="*/ 61 w 83"/>
                  <a:gd name="T9" fmla="*/ 69 h 243"/>
                  <a:gd name="T10" fmla="*/ 54 w 83"/>
                  <a:gd name="T11" fmla="*/ 67 h 243"/>
                  <a:gd name="T12" fmla="*/ 45 w 83"/>
                  <a:gd name="T13" fmla="*/ 98 h 243"/>
                  <a:gd name="T14" fmla="*/ 45 w 83"/>
                  <a:gd name="T15" fmla="*/ 98 h 243"/>
                  <a:gd name="T16" fmla="*/ 46 w 83"/>
                  <a:gd name="T17" fmla="*/ 92 h 243"/>
                  <a:gd name="T18" fmla="*/ 43 w 83"/>
                  <a:gd name="T19" fmla="*/ 74 h 243"/>
                  <a:gd name="T20" fmla="*/ 43 w 83"/>
                  <a:gd name="T21" fmla="*/ 74 h 243"/>
                  <a:gd name="T22" fmla="*/ 46 w 83"/>
                  <a:gd name="T23" fmla="*/ 67 h 243"/>
                  <a:gd name="T24" fmla="*/ 41 w 83"/>
                  <a:gd name="T25" fmla="*/ 67 h 243"/>
                  <a:gd name="T26" fmla="*/ 36 w 83"/>
                  <a:gd name="T27" fmla="*/ 67 h 243"/>
                  <a:gd name="T28" fmla="*/ 39 w 83"/>
                  <a:gd name="T29" fmla="*/ 74 h 243"/>
                  <a:gd name="T30" fmla="*/ 35 w 83"/>
                  <a:gd name="T31" fmla="*/ 92 h 243"/>
                  <a:gd name="T32" fmla="*/ 37 w 83"/>
                  <a:gd name="T33" fmla="*/ 98 h 243"/>
                  <a:gd name="T34" fmla="*/ 37 w 83"/>
                  <a:gd name="T35" fmla="*/ 98 h 243"/>
                  <a:gd name="T36" fmla="*/ 28 w 83"/>
                  <a:gd name="T37" fmla="*/ 67 h 243"/>
                  <a:gd name="T38" fmla="*/ 21 w 83"/>
                  <a:gd name="T39" fmla="*/ 69 h 243"/>
                  <a:gd name="T40" fmla="*/ 16 w 83"/>
                  <a:gd name="T41" fmla="*/ 47 h 243"/>
                  <a:gd name="T42" fmla="*/ 20 w 83"/>
                  <a:gd name="T43" fmla="*/ 6 h 243"/>
                  <a:gd name="T44" fmla="*/ 19 w 83"/>
                  <a:gd name="T45" fmla="*/ 6 h 243"/>
                  <a:gd name="T46" fmla="*/ 19 w 83"/>
                  <a:gd name="T47" fmla="*/ 4 h 243"/>
                  <a:gd name="T48" fmla="*/ 17 w 83"/>
                  <a:gd name="T49" fmla="*/ 1 h 243"/>
                  <a:gd name="T50" fmla="*/ 8 w 83"/>
                  <a:gd name="T51" fmla="*/ 1 h 243"/>
                  <a:gd name="T52" fmla="*/ 6 w 83"/>
                  <a:gd name="T53" fmla="*/ 4 h 243"/>
                  <a:gd name="T54" fmla="*/ 6 w 83"/>
                  <a:gd name="T55" fmla="*/ 6 h 243"/>
                  <a:gd name="T56" fmla="*/ 4 w 83"/>
                  <a:gd name="T57" fmla="*/ 6 h 243"/>
                  <a:gd name="T58" fmla="*/ 0 w 83"/>
                  <a:gd name="T59" fmla="*/ 48 h 243"/>
                  <a:gd name="T60" fmla="*/ 8 w 83"/>
                  <a:gd name="T61" fmla="*/ 89 h 243"/>
                  <a:gd name="T62" fmla="*/ 16 w 83"/>
                  <a:gd name="T63" fmla="*/ 108 h 243"/>
                  <a:gd name="T64" fmla="*/ 16 w 83"/>
                  <a:gd name="T65" fmla="*/ 145 h 243"/>
                  <a:gd name="T66" fmla="*/ 16 w 83"/>
                  <a:gd name="T67" fmla="*/ 153 h 243"/>
                  <a:gd name="T68" fmla="*/ 16 w 83"/>
                  <a:gd name="T69" fmla="*/ 236 h 243"/>
                  <a:gd name="T70" fmla="*/ 19 w 83"/>
                  <a:gd name="T71" fmla="*/ 236 h 243"/>
                  <a:gd name="T72" fmla="*/ 19 w 83"/>
                  <a:gd name="T73" fmla="*/ 240 h 243"/>
                  <a:gd name="T74" fmla="*/ 22 w 83"/>
                  <a:gd name="T75" fmla="*/ 243 h 243"/>
                  <a:gd name="T76" fmla="*/ 34 w 83"/>
                  <a:gd name="T77" fmla="*/ 243 h 243"/>
                  <a:gd name="T78" fmla="*/ 36 w 83"/>
                  <a:gd name="T79" fmla="*/ 240 h 243"/>
                  <a:gd name="T80" fmla="*/ 36 w 83"/>
                  <a:gd name="T81" fmla="*/ 236 h 243"/>
                  <a:gd name="T82" fmla="*/ 39 w 83"/>
                  <a:gd name="T83" fmla="*/ 236 h 243"/>
                  <a:gd name="T84" fmla="*/ 39 w 83"/>
                  <a:gd name="T85" fmla="*/ 153 h 243"/>
                  <a:gd name="T86" fmla="*/ 43 w 83"/>
                  <a:gd name="T87" fmla="*/ 153 h 243"/>
                  <a:gd name="T88" fmla="*/ 43 w 83"/>
                  <a:gd name="T89" fmla="*/ 236 h 243"/>
                  <a:gd name="T90" fmla="*/ 45 w 83"/>
                  <a:gd name="T91" fmla="*/ 236 h 243"/>
                  <a:gd name="T92" fmla="*/ 45 w 83"/>
                  <a:gd name="T93" fmla="*/ 240 h 243"/>
                  <a:gd name="T94" fmla="*/ 48 w 83"/>
                  <a:gd name="T95" fmla="*/ 243 h 243"/>
                  <a:gd name="T96" fmla="*/ 60 w 83"/>
                  <a:gd name="T97" fmla="*/ 243 h 243"/>
                  <a:gd name="T98" fmla="*/ 63 w 83"/>
                  <a:gd name="T99" fmla="*/ 240 h 243"/>
                  <a:gd name="T100" fmla="*/ 63 w 83"/>
                  <a:gd name="T101" fmla="*/ 236 h 243"/>
                  <a:gd name="T102" fmla="*/ 65 w 83"/>
                  <a:gd name="T103" fmla="*/ 236 h 243"/>
                  <a:gd name="T104" fmla="*/ 65 w 83"/>
                  <a:gd name="T105" fmla="*/ 153 h 243"/>
                  <a:gd name="T106" fmla="*/ 65 w 83"/>
                  <a:gd name="T107" fmla="*/ 145 h 243"/>
                  <a:gd name="T108" fmla="*/ 65 w 83"/>
                  <a:gd name="T109" fmla="*/ 108 h 243"/>
                  <a:gd name="T110" fmla="*/ 73 w 83"/>
                  <a:gd name="T111" fmla="*/ 89 h 243"/>
                  <a:gd name="T112" fmla="*/ 82 w 83"/>
                  <a:gd name="T113" fmla="*/ 48 h 243"/>
                  <a:gd name="T114" fmla="*/ 78 w 83"/>
                  <a:gd name="T115" fmla="*/ 6 h 243"/>
                  <a:gd name="T116" fmla="*/ 76 w 83"/>
                  <a:gd name="T117" fmla="*/ 6 h 243"/>
                  <a:gd name="T118" fmla="*/ 76 w 83"/>
                  <a:gd name="T119" fmla="*/ 3 h 243"/>
                  <a:gd name="T120" fmla="*/ 74 w 83"/>
                  <a:gd name="T121" fmla="*/ 0 h 243"/>
                  <a:gd name="T122" fmla="*/ 65 w 83"/>
                  <a:gd name="T123" fmla="*/ 0 h 243"/>
                  <a:gd name="T124" fmla="*/ 63 w 83"/>
                  <a:gd name="T125" fmla="*/ 3 h 2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83" h="243">
                    <a:moveTo>
                      <a:pt x="63" y="3"/>
                    </a:moveTo>
                    <a:cubicBezTo>
                      <a:pt x="63" y="6"/>
                      <a:pt x="63" y="6"/>
                      <a:pt x="63" y="6"/>
                    </a:cubicBezTo>
                    <a:cubicBezTo>
                      <a:pt x="61" y="6"/>
                      <a:pt x="61" y="6"/>
                      <a:pt x="61" y="6"/>
                    </a:cubicBezTo>
                    <a:cubicBezTo>
                      <a:pt x="66" y="46"/>
                      <a:pt x="66" y="46"/>
                      <a:pt x="66" y="46"/>
                    </a:cubicBezTo>
                    <a:cubicBezTo>
                      <a:pt x="61" y="69"/>
                      <a:pt x="61" y="69"/>
                      <a:pt x="61" y="69"/>
                    </a:cubicBezTo>
                    <a:cubicBezTo>
                      <a:pt x="54" y="67"/>
                      <a:pt x="54" y="67"/>
                      <a:pt x="54" y="67"/>
                    </a:cubicBezTo>
                    <a:cubicBezTo>
                      <a:pt x="45" y="98"/>
                      <a:pt x="45" y="98"/>
                      <a:pt x="45" y="98"/>
                    </a:cubicBezTo>
                    <a:cubicBezTo>
                      <a:pt x="45" y="98"/>
                      <a:pt x="45" y="98"/>
                      <a:pt x="45" y="98"/>
                    </a:cubicBezTo>
                    <a:cubicBezTo>
                      <a:pt x="46" y="92"/>
                      <a:pt x="46" y="92"/>
                      <a:pt x="46" y="92"/>
                    </a:cubicBezTo>
                    <a:cubicBezTo>
                      <a:pt x="43" y="74"/>
                      <a:pt x="43" y="74"/>
                      <a:pt x="43" y="74"/>
                    </a:cubicBezTo>
                    <a:cubicBezTo>
                      <a:pt x="43" y="74"/>
                      <a:pt x="43" y="74"/>
                      <a:pt x="43" y="74"/>
                    </a:cubicBezTo>
                    <a:cubicBezTo>
                      <a:pt x="46" y="67"/>
                      <a:pt x="46" y="67"/>
                      <a:pt x="46" y="67"/>
                    </a:cubicBezTo>
                    <a:cubicBezTo>
                      <a:pt x="41" y="67"/>
                      <a:pt x="41" y="67"/>
                      <a:pt x="41" y="67"/>
                    </a:cubicBezTo>
                    <a:cubicBezTo>
                      <a:pt x="36" y="67"/>
                      <a:pt x="36" y="67"/>
                      <a:pt x="36" y="67"/>
                    </a:cubicBezTo>
                    <a:cubicBezTo>
                      <a:pt x="39" y="74"/>
                      <a:pt x="39" y="74"/>
                      <a:pt x="39" y="74"/>
                    </a:cubicBezTo>
                    <a:cubicBezTo>
                      <a:pt x="35" y="92"/>
                      <a:pt x="35" y="92"/>
                      <a:pt x="35" y="92"/>
                    </a:cubicBezTo>
                    <a:cubicBezTo>
                      <a:pt x="37" y="98"/>
                      <a:pt x="37" y="98"/>
                      <a:pt x="37" y="98"/>
                    </a:cubicBezTo>
                    <a:cubicBezTo>
                      <a:pt x="37" y="98"/>
                      <a:pt x="37" y="98"/>
                      <a:pt x="37" y="98"/>
                    </a:cubicBezTo>
                    <a:cubicBezTo>
                      <a:pt x="28" y="67"/>
                      <a:pt x="28" y="67"/>
                      <a:pt x="28" y="67"/>
                    </a:cubicBezTo>
                    <a:cubicBezTo>
                      <a:pt x="21" y="69"/>
                      <a:pt x="21" y="69"/>
                      <a:pt x="21" y="69"/>
                    </a:cubicBezTo>
                    <a:cubicBezTo>
                      <a:pt x="16" y="47"/>
                      <a:pt x="16" y="47"/>
                      <a:pt x="16" y="47"/>
                    </a:cubicBezTo>
                    <a:cubicBezTo>
                      <a:pt x="20" y="6"/>
                      <a:pt x="20" y="6"/>
                      <a:pt x="20" y="6"/>
                    </a:cubicBezTo>
                    <a:cubicBezTo>
                      <a:pt x="19" y="6"/>
                      <a:pt x="19" y="6"/>
                      <a:pt x="19" y="6"/>
                    </a:cubicBezTo>
                    <a:cubicBezTo>
                      <a:pt x="19" y="4"/>
                      <a:pt x="19" y="4"/>
                      <a:pt x="19" y="4"/>
                    </a:cubicBezTo>
                    <a:cubicBezTo>
                      <a:pt x="19" y="2"/>
                      <a:pt x="18" y="1"/>
                      <a:pt x="17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7" y="1"/>
                      <a:pt x="6" y="2"/>
                      <a:pt x="6" y="4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6"/>
                      <a:pt x="0" y="36"/>
                      <a:pt x="0" y="48"/>
                    </a:cubicBezTo>
                    <a:cubicBezTo>
                      <a:pt x="1" y="63"/>
                      <a:pt x="6" y="81"/>
                      <a:pt x="8" y="89"/>
                    </a:cubicBezTo>
                    <a:cubicBezTo>
                      <a:pt x="9" y="92"/>
                      <a:pt x="13" y="101"/>
                      <a:pt x="16" y="108"/>
                    </a:cubicBezTo>
                    <a:cubicBezTo>
                      <a:pt x="16" y="145"/>
                      <a:pt x="16" y="145"/>
                      <a:pt x="16" y="145"/>
                    </a:cubicBezTo>
                    <a:cubicBezTo>
                      <a:pt x="16" y="153"/>
                      <a:pt x="16" y="153"/>
                      <a:pt x="16" y="153"/>
                    </a:cubicBezTo>
                    <a:cubicBezTo>
                      <a:pt x="16" y="236"/>
                      <a:pt x="16" y="236"/>
                      <a:pt x="16" y="236"/>
                    </a:cubicBezTo>
                    <a:cubicBezTo>
                      <a:pt x="19" y="236"/>
                      <a:pt x="19" y="236"/>
                      <a:pt x="19" y="236"/>
                    </a:cubicBezTo>
                    <a:cubicBezTo>
                      <a:pt x="19" y="240"/>
                      <a:pt x="19" y="240"/>
                      <a:pt x="19" y="240"/>
                    </a:cubicBezTo>
                    <a:cubicBezTo>
                      <a:pt x="19" y="242"/>
                      <a:pt x="20" y="243"/>
                      <a:pt x="22" y="243"/>
                    </a:cubicBezTo>
                    <a:cubicBezTo>
                      <a:pt x="34" y="243"/>
                      <a:pt x="34" y="243"/>
                      <a:pt x="34" y="243"/>
                    </a:cubicBezTo>
                    <a:cubicBezTo>
                      <a:pt x="35" y="243"/>
                      <a:pt x="36" y="242"/>
                      <a:pt x="36" y="240"/>
                    </a:cubicBezTo>
                    <a:cubicBezTo>
                      <a:pt x="36" y="236"/>
                      <a:pt x="36" y="236"/>
                      <a:pt x="36" y="236"/>
                    </a:cubicBezTo>
                    <a:cubicBezTo>
                      <a:pt x="39" y="236"/>
                      <a:pt x="39" y="236"/>
                      <a:pt x="39" y="236"/>
                    </a:cubicBezTo>
                    <a:cubicBezTo>
                      <a:pt x="39" y="153"/>
                      <a:pt x="39" y="153"/>
                      <a:pt x="39" y="153"/>
                    </a:cubicBezTo>
                    <a:cubicBezTo>
                      <a:pt x="43" y="153"/>
                      <a:pt x="43" y="153"/>
                      <a:pt x="43" y="153"/>
                    </a:cubicBezTo>
                    <a:cubicBezTo>
                      <a:pt x="43" y="236"/>
                      <a:pt x="43" y="236"/>
                      <a:pt x="43" y="236"/>
                    </a:cubicBezTo>
                    <a:cubicBezTo>
                      <a:pt x="45" y="236"/>
                      <a:pt x="45" y="236"/>
                      <a:pt x="45" y="236"/>
                    </a:cubicBezTo>
                    <a:cubicBezTo>
                      <a:pt x="45" y="240"/>
                      <a:pt x="45" y="240"/>
                      <a:pt x="45" y="240"/>
                    </a:cubicBezTo>
                    <a:cubicBezTo>
                      <a:pt x="45" y="242"/>
                      <a:pt x="47" y="243"/>
                      <a:pt x="48" y="243"/>
                    </a:cubicBezTo>
                    <a:cubicBezTo>
                      <a:pt x="60" y="243"/>
                      <a:pt x="60" y="243"/>
                      <a:pt x="60" y="243"/>
                    </a:cubicBezTo>
                    <a:cubicBezTo>
                      <a:pt x="62" y="243"/>
                      <a:pt x="63" y="242"/>
                      <a:pt x="63" y="240"/>
                    </a:cubicBezTo>
                    <a:cubicBezTo>
                      <a:pt x="63" y="236"/>
                      <a:pt x="63" y="236"/>
                      <a:pt x="63" y="236"/>
                    </a:cubicBezTo>
                    <a:cubicBezTo>
                      <a:pt x="65" y="236"/>
                      <a:pt x="65" y="236"/>
                      <a:pt x="65" y="236"/>
                    </a:cubicBezTo>
                    <a:cubicBezTo>
                      <a:pt x="65" y="153"/>
                      <a:pt x="65" y="153"/>
                      <a:pt x="65" y="153"/>
                    </a:cubicBezTo>
                    <a:cubicBezTo>
                      <a:pt x="65" y="145"/>
                      <a:pt x="65" y="145"/>
                      <a:pt x="65" y="145"/>
                    </a:cubicBezTo>
                    <a:cubicBezTo>
                      <a:pt x="65" y="108"/>
                      <a:pt x="65" y="108"/>
                      <a:pt x="65" y="108"/>
                    </a:cubicBezTo>
                    <a:cubicBezTo>
                      <a:pt x="69" y="101"/>
                      <a:pt x="73" y="92"/>
                      <a:pt x="73" y="89"/>
                    </a:cubicBezTo>
                    <a:cubicBezTo>
                      <a:pt x="76" y="81"/>
                      <a:pt x="82" y="63"/>
                      <a:pt x="82" y="48"/>
                    </a:cubicBezTo>
                    <a:cubicBezTo>
                      <a:pt x="83" y="36"/>
                      <a:pt x="78" y="6"/>
                      <a:pt x="78" y="6"/>
                    </a:cubicBezTo>
                    <a:cubicBezTo>
                      <a:pt x="76" y="6"/>
                      <a:pt x="76" y="6"/>
                      <a:pt x="76" y="6"/>
                    </a:cubicBezTo>
                    <a:cubicBezTo>
                      <a:pt x="76" y="3"/>
                      <a:pt x="76" y="3"/>
                      <a:pt x="76" y="3"/>
                    </a:cubicBezTo>
                    <a:cubicBezTo>
                      <a:pt x="76" y="1"/>
                      <a:pt x="75" y="0"/>
                      <a:pt x="74" y="0"/>
                    </a:cubicBezTo>
                    <a:cubicBezTo>
                      <a:pt x="65" y="0"/>
                      <a:pt x="65" y="0"/>
                      <a:pt x="65" y="0"/>
                    </a:cubicBezTo>
                    <a:cubicBezTo>
                      <a:pt x="64" y="0"/>
                      <a:pt x="63" y="1"/>
                      <a:pt x="63" y="3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83" name="Freeform 44">
                <a:extLst>
                  <a:ext uri="{FF2B5EF4-FFF2-40B4-BE49-F238E27FC236}">
                    <a16:creationId xmlns="" xmlns:a16="http://schemas.microsoft.com/office/drawing/2014/main" id="{3B727597-2C34-41B5-81D5-3D580F1B934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978651" y="2065338"/>
                <a:ext cx="269875" cy="379413"/>
              </a:xfrm>
              <a:custGeom>
                <a:avLst/>
                <a:gdLst>
                  <a:gd name="T0" fmla="*/ 19 w 72"/>
                  <a:gd name="T1" fmla="*/ 70 h 101"/>
                  <a:gd name="T2" fmla="*/ 20 w 72"/>
                  <a:gd name="T3" fmla="*/ 80 h 101"/>
                  <a:gd name="T4" fmla="*/ 19 w 72"/>
                  <a:gd name="T5" fmla="*/ 82 h 101"/>
                  <a:gd name="T6" fmla="*/ 19 w 72"/>
                  <a:gd name="T7" fmla="*/ 83 h 101"/>
                  <a:gd name="T8" fmla="*/ 21 w 72"/>
                  <a:gd name="T9" fmla="*/ 85 h 101"/>
                  <a:gd name="T10" fmla="*/ 21 w 72"/>
                  <a:gd name="T11" fmla="*/ 85 h 101"/>
                  <a:gd name="T12" fmla="*/ 18 w 72"/>
                  <a:gd name="T13" fmla="*/ 87 h 101"/>
                  <a:gd name="T14" fmla="*/ 18 w 72"/>
                  <a:gd name="T15" fmla="*/ 89 h 101"/>
                  <a:gd name="T16" fmla="*/ 22 w 72"/>
                  <a:gd name="T17" fmla="*/ 91 h 101"/>
                  <a:gd name="T18" fmla="*/ 22 w 72"/>
                  <a:gd name="T19" fmla="*/ 91 h 101"/>
                  <a:gd name="T20" fmla="*/ 18 w 72"/>
                  <a:gd name="T21" fmla="*/ 93 h 101"/>
                  <a:gd name="T22" fmla="*/ 18 w 72"/>
                  <a:gd name="T23" fmla="*/ 95 h 101"/>
                  <a:gd name="T24" fmla="*/ 22 w 72"/>
                  <a:gd name="T25" fmla="*/ 97 h 101"/>
                  <a:gd name="T26" fmla="*/ 25 w 72"/>
                  <a:gd name="T27" fmla="*/ 97 h 101"/>
                  <a:gd name="T28" fmla="*/ 37 w 72"/>
                  <a:gd name="T29" fmla="*/ 101 h 101"/>
                  <a:gd name="T30" fmla="*/ 48 w 72"/>
                  <a:gd name="T31" fmla="*/ 97 h 101"/>
                  <a:gd name="T32" fmla="*/ 51 w 72"/>
                  <a:gd name="T33" fmla="*/ 97 h 101"/>
                  <a:gd name="T34" fmla="*/ 55 w 72"/>
                  <a:gd name="T35" fmla="*/ 95 h 101"/>
                  <a:gd name="T36" fmla="*/ 55 w 72"/>
                  <a:gd name="T37" fmla="*/ 93 h 101"/>
                  <a:gd name="T38" fmla="*/ 51 w 72"/>
                  <a:gd name="T39" fmla="*/ 91 h 101"/>
                  <a:gd name="T40" fmla="*/ 51 w 72"/>
                  <a:gd name="T41" fmla="*/ 91 h 101"/>
                  <a:gd name="T42" fmla="*/ 55 w 72"/>
                  <a:gd name="T43" fmla="*/ 89 h 101"/>
                  <a:gd name="T44" fmla="*/ 55 w 72"/>
                  <a:gd name="T45" fmla="*/ 87 h 101"/>
                  <a:gd name="T46" fmla="*/ 51 w 72"/>
                  <a:gd name="T47" fmla="*/ 85 h 101"/>
                  <a:gd name="T48" fmla="*/ 52 w 72"/>
                  <a:gd name="T49" fmla="*/ 85 h 101"/>
                  <a:gd name="T50" fmla="*/ 55 w 72"/>
                  <a:gd name="T51" fmla="*/ 83 h 101"/>
                  <a:gd name="T52" fmla="*/ 55 w 72"/>
                  <a:gd name="T53" fmla="*/ 82 h 101"/>
                  <a:gd name="T54" fmla="*/ 53 w 72"/>
                  <a:gd name="T55" fmla="*/ 79 h 101"/>
                  <a:gd name="T56" fmla="*/ 55 w 72"/>
                  <a:gd name="T57" fmla="*/ 69 h 101"/>
                  <a:gd name="T58" fmla="*/ 72 w 72"/>
                  <a:gd name="T59" fmla="*/ 37 h 101"/>
                  <a:gd name="T60" fmla="*/ 36 w 72"/>
                  <a:gd name="T61" fmla="*/ 0 h 101"/>
                  <a:gd name="T62" fmla="*/ 0 w 72"/>
                  <a:gd name="T63" fmla="*/ 37 h 101"/>
                  <a:gd name="T64" fmla="*/ 19 w 72"/>
                  <a:gd name="T65" fmla="*/ 70 h 101"/>
                  <a:gd name="T66" fmla="*/ 36 w 72"/>
                  <a:gd name="T67" fmla="*/ 5 h 101"/>
                  <a:gd name="T68" fmla="*/ 67 w 72"/>
                  <a:gd name="T69" fmla="*/ 37 h 101"/>
                  <a:gd name="T70" fmla="*/ 51 w 72"/>
                  <a:gd name="T71" fmla="*/ 65 h 101"/>
                  <a:gd name="T72" fmla="*/ 51 w 72"/>
                  <a:gd name="T73" fmla="*/ 66 h 101"/>
                  <a:gd name="T74" fmla="*/ 48 w 72"/>
                  <a:gd name="T75" fmla="*/ 79 h 101"/>
                  <a:gd name="T76" fmla="*/ 25 w 72"/>
                  <a:gd name="T77" fmla="*/ 79 h 101"/>
                  <a:gd name="T78" fmla="*/ 23 w 72"/>
                  <a:gd name="T79" fmla="*/ 67 h 101"/>
                  <a:gd name="T80" fmla="*/ 22 w 72"/>
                  <a:gd name="T81" fmla="*/ 66 h 101"/>
                  <a:gd name="T82" fmla="*/ 5 w 72"/>
                  <a:gd name="T83" fmla="*/ 37 h 101"/>
                  <a:gd name="T84" fmla="*/ 36 w 72"/>
                  <a:gd name="T85" fmla="*/ 5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72" h="101">
                    <a:moveTo>
                      <a:pt x="19" y="70"/>
                    </a:moveTo>
                    <a:cubicBezTo>
                      <a:pt x="20" y="80"/>
                      <a:pt x="20" y="80"/>
                      <a:pt x="20" y="80"/>
                    </a:cubicBezTo>
                    <a:cubicBezTo>
                      <a:pt x="19" y="80"/>
                      <a:pt x="19" y="81"/>
                      <a:pt x="19" y="82"/>
                    </a:cubicBezTo>
                    <a:cubicBezTo>
                      <a:pt x="19" y="83"/>
                      <a:pt x="19" y="83"/>
                      <a:pt x="19" y="83"/>
                    </a:cubicBezTo>
                    <a:cubicBezTo>
                      <a:pt x="19" y="84"/>
                      <a:pt x="20" y="85"/>
                      <a:pt x="21" y="85"/>
                    </a:cubicBezTo>
                    <a:cubicBezTo>
                      <a:pt x="21" y="85"/>
                      <a:pt x="21" y="85"/>
                      <a:pt x="21" y="85"/>
                    </a:cubicBezTo>
                    <a:cubicBezTo>
                      <a:pt x="20" y="85"/>
                      <a:pt x="18" y="86"/>
                      <a:pt x="18" y="87"/>
                    </a:cubicBezTo>
                    <a:cubicBezTo>
                      <a:pt x="18" y="89"/>
                      <a:pt x="18" y="89"/>
                      <a:pt x="18" y="89"/>
                    </a:cubicBezTo>
                    <a:cubicBezTo>
                      <a:pt x="18" y="90"/>
                      <a:pt x="20" y="91"/>
                      <a:pt x="22" y="91"/>
                    </a:cubicBezTo>
                    <a:cubicBezTo>
                      <a:pt x="22" y="91"/>
                      <a:pt x="22" y="91"/>
                      <a:pt x="22" y="91"/>
                    </a:cubicBezTo>
                    <a:cubicBezTo>
                      <a:pt x="20" y="91"/>
                      <a:pt x="18" y="92"/>
                      <a:pt x="18" y="93"/>
                    </a:cubicBezTo>
                    <a:cubicBezTo>
                      <a:pt x="18" y="95"/>
                      <a:pt x="18" y="95"/>
                      <a:pt x="18" y="95"/>
                    </a:cubicBezTo>
                    <a:cubicBezTo>
                      <a:pt x="18" y="96"/>
                      <a:pt x="20" y="97"/>
                      <a:pt x="22" y="97"/>
                    </a:cubicBezTo>
                    <a:cubicBezTo>
                      <a:pt x="25" y="97"/>
                      <a:pt x="25" y="97"/>
                      <a:pt x="25" y="97"/>
                    </a:cubicBezTo>
                    <a:cubicBezTo>
                      <a:pt x="28" y="100"/>
                      <a:pt x="31" y="101"/>
                      <a:pt x="37" y="101"/>
                    </a:cubicBezTo>
                    <a:cubicBezTo>
                      <a:pt x="42" y="101"/>
                      <a:pt x="46" y="100"/>
                      <a:pt x="48" y="97"/>
                    </a:cubicBezTo>
                    <a:cubicBezTo>
                      <a:pt x="51" y="97"/>
                      <a:pt x="51" y="97"/>
                      <a:pt x="51" y="97"/>
                    </a:cubicBezTo>
                    <a:cubicBezTo>
                      <a:pt x="53" y="97"/>
                      <a:pt x="55" y="96"/>
                      <a:pt x="55" y="95"/>
                    </a:cubicBezTo>
                    <a:cubicBezTo>
                      <a:pt x="55" y="93"/>
                      <a:pt x="55" y="93"/>
                      <a:pt x="55" y="93"/>
                    </a:cubicBezTo>
                    <a:cubicBezTo>
                      <a:pt x="55" y="92"/>
                      <a:pt x="53" y="91"/>
                      <a:pt x="51" y="91"/>
                    </a:cubicBezTo>
                    <a:cubicBezTo>
                      <a:pt x="51" y="91"/>
                      <a:pt x="51" y="91"/>
                      <a:pt x="51" y="91"/>
                    </a:cubicBezTo>
                    <a:cubicBezTo>
                      <a:pt x="53" y="91"/>
                      <a:pt x="55" y="90"/>
                      <a:pt x="55" y="89"/>
                    </a:cubicBezTo>
                    <a:cubicBezTo>
                      <a:pt x="55" y="87"/>
                      <a:pt x="55" y="87"/>
                      <a:pt x="55" y="87"/>
                    </a:cubicBezTo>
                    <a:cubicBezTo>
                      <a:pt x="55" y="86"/>
                      <a:pt x="53" y="85"/>
                      <a:pt x="51" y="85"/>
                    </a:cubicBezTo>
                    <a:cubicBezTo>
                      <a:pt x="52" y="85"/>
                      <a:pt x="52" y="85"/>
                      <a:pt x="52" y="85"/>
                    </a:cubicBezTo>
                    <a:cubicBezTo>
                      <a:pt x="53" y="85"/>
                      <a:pt x="55" y="84"/>
                      <a:pt x="55" y="83"/>
                    </a:cubicBezTo>
                    <a:cubicBezTo>
                      <a:pt x="55" y="82"/>
                      <a:pt x="55" y="82"/>
                      <a:pt x="55" y="82"/>
                    </a:cubicBezTo>
                    <a:cubicBezTo>
                      <a:pt x="55" y="81"/>
                      <a:pt x="54" y="80"/>
                      <a:pt x="53" y="79"/>
                    </a:cubicBezTo>
                    <a:cubicBezTo>
                      <a:pt x="55" y="69"/>
                      <a:pt x="55" y="69"/>
                      <a:pt x="55" y="69"/>
                    </a:cubicBezTo>
                    <a:cubicBezTo>
                      <a:pt x="65" y="62"/>
                      <a:pt x="72" y="50"/>
                      <a:pt x="72" y="37"/>
                    </a:cubicBezTo>
                    <a:cubicBezTo>
                      <a:pt x="72" y="17"/>
                      <a:pt x="56" y="0"/>
                      <a:pt x="36" y="0"/>
                    </a:cubicBezTo>
                    <a:cubicBezTo>
                      <a:pt x="16" y="0"/>
                      <a:pt x="0" y="17"/>
                      <a:pt x="0" y="37"/>
                    </a:cubicBezTo>
                    <a:cubicBezTo>
                      <a:pt x="0" y="51"/>
                      <a:pt x="7" y="63"/>
                      <a:pt x="19" y="70"/>
                    </a:cubicBezTo>
                    <a:close/>
                    <a:moveTo>
                      <a:pt x="36" y="5"/>
                    </a:moveTo>
                    <a:cubicBezTo>
                      <a:pt x="53" y="5"/>
                      <a:pt x="67" y="19"/>
                      <a:pt x="67" y="37"/>
                    </a:cubicBezTo>
                    <a:cubicBezTo>
                      <a:pt x="67" y="49"/>
                      <a:pt x="61" y="60"/>
                      <a:pt x="51" y="65"/>
                    </a:cubicBezTo>
                    <a:cubicBezTo>
                      <a:pt x="51" y="66"/>
                      <a:pt x="51" y="66"/>
                      <a:pt x="51" y="66"/>
                    </a:cubicBezTo>
                    <a:cubicBezTo>
                      <a:pt x="48" y="79"/>
                      <a:pt x="48" y="79"/>
                      <a:pt x="48" y="79"/>
                    </a:cubicBezTo>
                    <a:cubicBezTo>
                      <a:pt x="25" y="79"/>
                      <a:pt x="25" y="79"/>
                      <a:pt x="25" y="79"/>
                    </a:cubicBezTo>
                    <a:cubicBezTo>
                      <a:pt x="23" y="67"/>
                      <a:pt x="23" y="67"/>
                      <a:pt x="23" y="67"/>
                    </a:cubicBezTo>
                    <a:cubicBezTo>
                      <a:pt x="22" y="66"/>
                      <a:pt x="22" y="66"/>
                      <a:pt x="22" y="66"/>
                    </a:cubicBezTo>
                    <a:cubicBezTo>
                      <a:pt x="11" y="61"/>
                      <a:pt x="5" y="49"/>
                      <a:pt x="5" y="37"/>
                    </a:cubicBezTo>
                    <a:cubicBezTo>
                      <a:pt x="5" y="19"/>
                      <a:pt x="19" y="5"/>
                      <a:pt x="36" y="5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84" name="Freeform 45">
                <a:extLst>
                  <a:ext uri="{FF2B5EF4-FFF2-40B4-BE49-F238E27FC236}">
                    <a16:creationId xmlns="" xmlns:a16="http://schemas.microsoft.com/office/drawing/2014/main" id="{D2DE256C-55B1-4BEF-AA06-8CFDEEE6D9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07213" y="2351088"/>
                <a:ext cx="63500" cy="60325"/>
              </a:xfrm>
              <a:custGeom>
                <a:avLst/>
                <a:gdLst>
                  <a:gd name="T0" fmla="*/ 15 w 17"/>
                  <a:gd name="T1" fmla="*/ 1 h 16"/>
                  <a:gd name="T2" fmla="*/ 12 w 17"/>
                  <a:gd name="T3" fmla="*/ 1 h 16"/>
                  <a:gd name="T4" fmla="*/ 1 w 17"/>
                  <a:gd name="T5" fmla="*/ 11 h 16"/>
                  <a:gd name="T6" fmla="*/ 2 w 17"/>
                  <a:gd name="T7" fmla="*/ 15 h 16"/>
                  <a:gd name="T8" fmla="*/ 5 w 17"/>
                  <a:gd name="T9" fmla="*/ 15 h 16"/>
                  <a:gd name="T10" fmla="*/ 16 w 17"/>
                  <a:gd name="T11" fmla="*/ 5 h 16"/>
                  <a:gd name="T12" fmla="*/ 15 w 17"/>
                  <a:gd name="T13" fmla="*/ 1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" h="16">
                    <a:moveTo>
                      <a:pt x="15" y="1"/>
                    </a:moveTo>
                    <a:cubicBezTo>
                      <a:pt x="14" y="0"/>
                      <a:pt x="13" y="0"/>
                      <a:pt x="12" y="1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0" y="12"/>
                      <a:pt x="1" y="14"/>
                      <a:pt x="2" y="15"/>
                    </a:cubicBezTo>
                    <a:cubicBezTo>
                      <a:pt x="3" y="16"/>
                      <a:pt x="4" y="16"/>
                      <a:pt x="5" y="15"/>
                    </a:cubicBezTo>
                    <a:cubicBezTo>
                      <a:pt x="16" y="5"/>
                      <a:pt x="16" y="5"/>
                      <a:pt x="16" y="5"/>
                    </a:cubicBezTo>
                    <a:cubicBezTo>
                      <a:pt x="17" y="4"/>
                      <a:pt x="16" y="2"/>
                      <a:pt x="15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85" name="Freeform 46">
                <a:extLst>
                  <a:ext uri="{FF2B5EF4-FFF2-40B4-BE49-F238E27FC236}">
                    <a16:creationId xmlns="" xmlns:a16="http://schemas.microsoft.com/office/drawing/2014/main" id="{F189F066-5B97-4884-BF9A-2D57EA9BA7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43713" y="2246313"/>
                <a:ext cx="74613" cy="33338"/>
              </a:xfrm>
              <a:custGeom>
                <a:avLst/>
                <a:gdLst>
                  <a:gd name="T0" fmla="*/ 4 w 20"/>
                  <a:gd name="T1" fmla="*/ 9 h 9"/>
                  <a:gd name="T2" fmla="*/ 18 w 20"/>
                  <a:gd name="T3" fmla="*/ 6 h 9"/>
                  <a:gd name="T4" fmla="*/ 19 w 20"/>
                  <a:gd name="T5" fmla="*/ 2 h 9"/>
                  <a:gd name="T6" fmla="*/ 17 w 20"/>
                  <a:gd name="T7" fmla="*/ 0 h 9"/>
                  <a:gd name="T8" fmla="*/ 2 w 20"/>
                  <a:gd name="T9" fmla="*/ 3 h 9"/>
                  <a:gd name="T10" fmla="*/ 1 w 20"/>
                  <a:gd name="T11" fmla="*/ 7 h 9"/>
                  <a:gd name="T12" fmla="*/ 4 w 20"/>
                  <a:gd name="T13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" h="9">
                    <a:moveTo>
                      <a:pt x="4" y="9"/>
                    </a:moveTo>
                    <a:cubicBezTo>
                      <a:pt x="18" y="6"/>
                      <a:pt x="18" y="6"/>
                      <a:pt x="18" y="6"/>
                    </a:cubicBezTo>
                    <a:cubicBezTo>
                      <a:pt x="19" y="5"/>
                      <a:pt x="20" y="4"/>
                      <a:pt x="19" y="2"/>
                    </a:cubicBezTo>
                    <a:cubicBezTo>
                      <a:pt x="19" y="1"/>
                      <a:pt x="18" y="0"/>
                      <a:pt x="17" y="0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1" y="4"/>
                      <a:pt x="0" y="5"/>
                      <a:pt x="1" y="7"/>
                    </a:cubicBezTo>
                    <a:cubicBezTo>
                      <a:pt x="1" y="8"/>
                      <a:pt x="2" y="9"/>
                      <a:pt x="4" y="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86" name="Freeform 47">
                <a:extLst>
                  <a:ext uri="{FF2B5EF4-FFF2-40B4-BE49-F238E27FC236}">
                    <a16:creationId xmlns="" xmlns:a16="http://schemas.microsoft.com/office/drawing/2014/main" id="{65EC2140-C536-483C-A6DF-643EB54D10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58001" y="2111376"/>
                <a:ext cx="71438" cy="41275"/>
              </a:xfrm>
              <a:custGeom>
                <a:avLst/>
                <a:gdLst>
                  <a:gd name="T0" fmla="*/ 16 w 19"/>
                  <a:gd name="T1" fmla="*/ 11 h 11"/>
                  <a:gd name="T2" fmla="*/ 19 w 19"/>
                  <a:gd name="T3" fmla="*/ 9 h 11"/>
                  <a:gd name="T4" fmla="*/ 18 w 19"/>
                  <a:gd name="T5" fmla="*/ 5 h 11"/>
                  <a:gd name="T6" fmla="*/ 4 w 19"/>
                  <a:gd name="T7" fmla="*/ 1 h 11"/>
                  <a:gd name="T8" fmla="*/ 1 w 19"/>
                  <a:gd name="T9" fmla="*/ 2 h 11"/>
                  <a:gd name="T10" fmla="*/ 2 w 19"/>
                  <a:gd name="T11" fmla="*/ 6 h 11"/>
                  <a:gd name="T12" fmla="*/ 16 w 19"/>
                  <a:gd name="T13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9" h="11">
                    <a:moveTo>
                      <a:pt x="16" y="11"/>
                    </a:moveTo>
                    <a:cubicBezTo>
                      <a:pt x="17" y="11"/>
                      <a:pt x="18" y="10"/>
                      <a:pt x="19" y="9"/>
                    </a:cubicBezTo>
                    <a:cubicBezTo>
                      <a:pt x="19" y="7"/>
                      <a:pt x="19" y="6"/>
                      <a:pt x="18" y="5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3" y="0"/>
                      <a:pt x="1" y="1"/>
                      <a:pt x="1" y="2"/>
                    </a:cubicBezTo>
                    <a:cubicBezTo>
                      <a:pt x="0" y="4"/>
                      <a:pt x="1" y="5"/>
                      <a:pt x="2" y="6"/>
                    </a:cubicBezTo>
                    <a:lnTo>
                      <a:pt x="16" y="1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87" name="Freeform 48">
                <a:extLst>
                  <a:ext uri="{FF2B5EF4-FFF2-40B4-BE49-F238E27FC236}">
                    <a16:creationId xmlns="" xmlns:a16="http://schemas.microsoft.com/office/drawing/2014/main" id="{A5831026-02B0-4A5D-86C8-1B9F0E5C42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48488" y="1993901"/>
                <a:ext cx="55563" cy="63500"/>
              </a:xfrm>
              <a:custGeom>
                <a:avLst/>
                <a:gdLst>
                  <a:gd name="T0" fmla="*/ 10 w 15"/>
                  <a:gd name="T1" fmla="*/ 16 h 17"/>
                  <a:gd name="T2" fmla="*/ 13 w 15"/>
                  <a:gd name="T3" fmla="*/ 16 h 17"/>
                  <a:gd name="T4" fmla="*/ 14 w 15"/>
                  <a:gd name="T5" fmla="*/ 13 h 17"/>
                  <a:gd name="T6" fmla="*/ 5 w 15"/>
                  <a:gd name="T7" fmla="*/ 1 h 17"/>
                  <a:gd name="T8" fmla="*/ 1 w 15"/>
                  <a:gd name="T9" fmla="*/ 1 h 17"/>
                  <a:gd name="T10" fmla="*/ 1 w 15"/>
                  <a:gd name="T11" fmla="*/ 5 h 17"/>
                  <a:gd name="T12" fmla="*/ 10 w 15"/>
                  <a:gd name="T13" fmla="*/ 1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" h="17">
                    <a:moveTo>
                      <a:pt x="10" y="16"/>
                    </a:moveTo>
                    <a:cubicBezTo>
                      <a:pt x="11" y="17"/>
                      <a:pt x="12" y="17"/>
                      <a:pt x="13" y="16"/>
                    </a:cubicBezTo>
                    <a:cubicBezTo>
                      <a:pt x="15" y="15"/>
                      <a:pt x="15" y="14"/>
                      <a:pt x="14" y="13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4" y="0"/>
                      <a:pt x="2" y="0"/>
                      <a:pt x="1" y="1"/>
                    </a:cubicBezTo>
                    <a:cubicBezTo>
                      <a:pt x="0" y="2"/>
                      <a:pt x="0" y="4"/>
                      <a:pt x="1" y="5"/>
                    </a:cubicBezTo>
                    <a:lnTo>
                      <a:pt x="10" y="1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88" name="Freeform 49">
                <a:extLst>
                  <a:ext uri="{FF2B5EF4-FFF2-40B4-BE49-F238E27FC236}">
                    <a16:creationId xmlns="" xmlns:a16="http://schemas.microsoft.com/office/drawing/2014/main" id="{69C7F4A7-5901-4026-B1AC-C555A214C4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86601" y="1944688"/>
                <a:ext cx="26988" cy="76200"/>
              </a:xfrm>
              <a:custGeom>
                <a:avLst/>
                <a:gdLst>
                  <a:gd name="T0" fmla="*/ 4 w 7"/>
                  <a:gd name="T1" fmla="*/ 19 h 20"/>
                  <a:gd name="T2" fmla="*/ 7 w 7"/>
                  <a:gd name="T3" fmla="*/ 17 h 20"/>
                  <a:gd name="T4" fmla="*/ 5 w 7"/>
                  <a:gd name="T5" fmla="*/ 2 h 20"/>
                  <a:gd name="T6" fmla="*/ 2 w 7"/>
                  <a:gd name="T7" fmla="*/ 0 h 20"/>
                  <a:gd name="T8" fmla="*/ 0 w 7"/>
                  <a:gd name="T9" fmla="*/ 3 h 20"/>
                  <a:gd name="T10" fmla="*/ 1 w 7"/>
                  <a:gd name="T11" fmla="*/ 17 h 20"/>
                  <a:gd name="T12" fmla="*/ 4 w 7"/>
                  <a:gd name="T13" fmla="*/ 19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" h="20">
                    <a:moveTo>
                      <a:pt x="4" y="19"/>
                    </a:moveTo>
                    <a:cubicBezTo>
                      <a:pt x="6" y="19"/>
                      <a:pt x="7" y="18"/>
                      <a:pt x="7" y="17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5" y="1"/>
                      <a:pt x="4" y="0"/>
                      <a:pt x="2" y="0"/>
                    </a:cubicBezTo>
                    <a:cubicBezTo>
                      <a:pt x="1" y="0"/>
                      <a:pt x="0" y="2"/>
                      <a:pt x="0" y="3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2" y="19"/>
                      <a:pt x="3" y="20"/>
                      <a:pt x="4" y="1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89" name="Freeform 50">
                <a:extLst>
                  <a:ext uri="{FF2B5EF4-FFF2-40B4-BE49-F238E27FC236}">
                    <a16:creationId xmlns="" xmlns:a16="http://schemas.microsoft.com/office/drawing/2014/main" id="{CD214F8E-E4CE-4DDC-90F4-9E6FF1BF9E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07251" y="1974851"/>
                <a:ext cx="46038" cy="68263"/>
              </a:xfrm>
              <a:custGeom>
                <a:avLst/>
                <a:gdLst>
                  <a:gd name="T0" fmla="*/ 2 w 12"/>
                  <a:gd name="T1" fmla="*/ 18 h 18"/>
                  <a:gd name="T2" fmla="*/ 5 w 12"/>
                  <a:gd name="T3" fmla="*/ 17 h 18"/>
                  <a:gd name="T4" fmla="*/ 11 w 12"/>
                  <a:gd name="T5" fmla="*/ 4 h 18"/>
                  <a:gd name="T6" fmla="*/ 10 w 12"/>
                  <a:gd name="T7" fmla="*/ 0 h 18"/>
                  <a:gd name="T8" fmla="*/ 6 w 12"/>
                  <a:gd name="T9" fmla="*/ 1 h 18"/>
                  <a:gd name="T10" fmla="*/ 0 w 12"/>
                  <a:gd name="T11" fmla="*/ 15 h 18"/>
                  <a:gd name="T12" fmla="*/ 2 w 12"/>
                  <a:gd name="T13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18">
                    <a:moveTo>
                      <a:pt x="2" y="18"/>
                    </a:moveTo>
                    <a:cubicBezTo>
                      <a:pt x="3" y="18"/>
                      <a:pt x="5" y="18"/>
                      <a:pt x="5" y="17"/>
                    </a:cubicBezTo>
                    <a:cubicBezTo>
                      <a:pt x="11" y="4"/>
                      <a:pt x="11" y="4"/>
                      <a:pt x="11" y="4"/>
                    </a:cubicBezTo>
                    <a:cubicBezTo>
                      <a:pt x="12" y="3"/>
                      <a:pt x="11" y="1"/>
                      <a:pt x="10" y="0"/>
                    </a:cubicBezTo>
                    <a:cubicBezTo>
                      <a:pt x="8" y="0"/>
                      <a:pt x="7" y="0"/>
                      <a:pt x="6" y="1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0" y="16"/>
                      <a:pt x="0" y="17"/>
                      <a:pt x="2" y="18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90" name="Freeform 51">
                <a:extLst>
                  <a:ext uri="{FF2B5EF4-FFF2-40B4-BE49-F238E27FC236}">
                    <a16:creationId xmlns="" xmlns:a16="http://schemas.microsoft.com/office/drawing/2014/main" id="{5534BAC5-283B-432B-8F78-BD7C18D1AF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89801" y="2073276"/>
                <a:ext cx="68263" cy="55563"/>
              </a:xfrm>
              <a:custGeom>
                <a:avLst/>
                <a:gdLst>
                  <a:gd name="T0" fmla="*/ 4 w 18"/>
                  <a:gd name="T1" fmla="*/ 14 h 15"/>
                  <a:gd name="T2" fmla="*/ 17 w 18"/>
                  <a:gd name="T3" fmla="*/ 6 h 15"/>
                  <a:gd name="T4" fmla="*/ 17 w 18"/>
                  <a:gd name="T5" fmla="*/ 2 h 15"/>
                  <a:gd name="T6" fmla="*/ 14 w 18"/>
                  <a:gd name="T7" fmla="*/ 1 h 15"/>
                  <a:gd name="T8" fmla="*/ 1 w 18"/>
                  <a:gd name="T9" fmla="*/ 9 h 15"/>
                  <a:gd name="T10" fmla="*/ 1 w 18"/>
                  <a:gd name="T11" fmla="*/ 13 h 15"/>
                  <a:gd name="T12" fmla="*/ 4 w 18"/>
                  <a:gd name="T13" fmla="*/ 14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" h="15">
                    <a:moveTo>
                      <a:pt x="4" y="14"/>
                    </a:moveTo>
                    <a:cubicBezTo>
                      <a:pt x="17" y="6"/>
                      <a:pt x="17" y="6"/>
                      <a:pt x="17" y="6"/>
                    </a:cubicBezTo>
                    <a:cubicBezTo>
                      <a:pt x="18" y="5"/>
                      <a:pt x="18" y="4"/>
                      <a:pt x="17" y="2"/>
                    </a:cubicBezTo>
                    <a:cubicBezTo>
                      <a:pt x="16" y="1"/>
                      <a:pt x="15" y="0"/>
                      <a:pt x="14" y="1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0" y="10"/>
                      <a:pt x="0" y="11"/>
                      <a:pt x="1" y="13"/>
                    </a:cubicBezTo>
                    <a:cubicBezTo>
                      <a:pt x="2" y="14"/>
                      <a:pt x="3" y="15"/>
                      <a:pt x="4" y="1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91" name="Freeform 52">
                <a:extLst>
                  <a:ext uri="{FF2B5EF4-FFF2-40B4-BE49-F238E27FC236}">
                    <a16:creationId xmlns="" xmlns:a16="http://schemas.microsoft.com/office/drawing/2014/main" id="{192A372E-C629-492B-ACE0-E8EA5CC2D8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19963" y="2219326"/>
                <a:ext cx="71438" cy="22225"/>
              </a:xfrm>
              <a:custGeom>
                <a:avLst/>
                <a:gdLst>
                  <a:gd name="T0" fmla="*/ 0 w 19"/>
                  <a:gd name="T1" fmla="*/ 3 h 6"/>
                  <a:gd name="T2" fmla="*/ 2 w 19"/>
                  <a:gd name="T3" fmla="*/ 6 h 6"/>
                  <a:gd name="T4" fmla="*/ 17 w 19"/>
                  <a:gd name="T5" fmla="*/ 5 h 6"/>
                  <a:gd name="T6" fmla="*/ 19 w 19"/>
                  <a:gd name="T7" fmla="*/ 2 h 6"/>
                  <a:gd name="T8" fmla="*/ 17 w 19"/>
                  <a:gd name="T9" fmla="*/ 0 h 6"/>
                  <a:gd name="T10" fmla="*/ 2 w 19"/>
                  <a:gd name="T11" fmla="*/ 0 h 6"/>
                  <a:gd name="T12" fmla="*/ 0 w 19"/>
                  <a:gd name="T13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9" h="6">
                    <a:moveTo>
                      <a:pt x="0" y="3"/>
                    </a:moveTo>
                    <a:cubicBezTo>
                      <a:pt x="0" y="4"/>
                      <a:pt x="1" y="6"/>
                      <a:pt x="2" y="6"/>
                    </a:cubicBezTo>
                    <a:cubicBezTo>
                      <a:pt x="17" y="5"/>
                      <a:pt x="17" y="5"/>
                      <a:pt x="17" y="5"/>
                    </a:cubicBezTo>
                    <a:cubicBezTo>
                      <a:pt x="18" y="5"/>
                      <a:pt x="19" y="4"/>
                      <a:pt x="19" y="2"/>
                    </a:cubicBezTo>
                    <a:cubicBezTo>
                      <a:pt x="19" y="1"/>
                      <a:pt x="18" y="0"/>
                      <a:pt x="17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3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92" name="Freeform 53">
                <a:extLst>
                  <a:ext uri="{FF2B5EF4-FFF2-40B4-BE49-F238E27FC236}">
                    <a16:creationId xmlns="" xmlns:a16="http://schemas.microsoft.com/office/drawing/2014/main" id="{CC5875F6-2E5F-4555-8E9F-8C70491640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83451" y="2328863"/>
                <a:ext cx="66675" cy="52388"/>
              </a:xfrm>
              <a:custGeom>
                <a:avLst/>
                <a:gdLst>
                  <a:gd name="T0" fmla="*/ 13 w 18"/>
                  <a:gd name="T1" fmla="*/ 13 h 14"/>
                  <a:gd name="T2" fmla="*/ 17 w 18"/>
                  <a:gd name="T3" fmla="*/ 12 h 14"/>
                  <a:gd name="T4" fmla="*/ 16 w 18"/>
                  <a:gd name="T5" fmla="*/ 8 h 14"/>
                  <a:gd name="T6" fmla="*/ 4 w 18"/>
                  <a:gd name="T7" fmla="*/ 1 h 14"/>
                  <a:gd name="T8" fmla="*/ 0 w 18"/>
                  <a:gd name="T9" fmla="*/ 2 h 14"/>
                  <a:gd name="T10" fmla="*/ 1 w 18"/>
                  <a:gd name="T11" fmla="*/ 6 h 14"/>
                  <a:gd name="T12" fmla="*/ 13 w 18"/>
                  <a:gd name="T13" fmla="*/ 13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" h="14">
                    <a:moveTo>
                      <a:pt x="13" y="13"/>
                    </a:moveTo>
                    <a:cubicBezTo>
                      <a:pt x="15" y="14"/>
                      <a:pt x="16" y="13"/>
                      <a:pt x="17" y="12"/>
                    </a:cubicBezTo>
                    <a:cubicBezTo>
                      <a:pt x="18" y="11"/>
                      <a:pt x="17" y="9"/>
                      <a:pt x="16" y="8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3" y="0"/>
                      <a:pt x="1" y="1"/>
                      <a:pt x="0" y="2"/>
                    </a:cubicBezTo>
                    <a:cubicBezTo>
                      <a:pt x="0" y="3"/>
                      <a:pt x="0" y="5"/>
                      <a:pt x="1" y="6"/>
                    </a:cubicBezTo>
                    <a:lnTo>
                      <a:pt x="13" y="1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</p:grpSp>
      </p:grpSp>
      <p:sp>
        <p:nvSpPr>
          <p:cNvPr id="124" name="Title 5">
            <a:extLst>
              <a:ext uri="{FF2B5EF4-FFF2-40B4-BE49-F238E27FC236}">
                <a16:creationId xmlns="" xmlns:a16="http://schemas.microsoft.com/office/drawing/2014/main" id="{B6E913EF-A285-4D5A-9921-CDFBA8E264C4}"/>
              </a:ext>
            </a:extLst>
          </p:cNvPr>
          <p:cNvSpPr txBox="1">
            <a:spLocks/>
          </p:cNvSpPr>
          <p:nvPr/>
        </p:nvSpPr>
        <p:spPr>
          <a:xfrm>
            <a:off x="650319" y="1639929"/>
            <a:ext cx="9801963" cy="798492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425897" indent="-425897" defTabSz="567863">
              <a:lnSpc>
                <a:spcPts val="2282"/>
              </a:lnSpc>
              <a:spcBef>
                <a:spcPct val="20000"/>
              </a:spcBef>
              <a:buFont typeface="Arial"/>
              <a:buChar char="•"/>
              <a:defRPr sz="2282">
                <a:solidFill>
                  <a:srgbClr val="6F6F6E"/>
                </a:solidFill>
                <a:latin typeface="Roboto" charset="0"/>
                <a:ea typeface="Roboto" charset="0"/>
                <a:cs typeface="Roboto" charset="0"/>
              </a:defRPr>
            </a:lvl1pPr>
            <a:lvl2pPr marL="922776" indent="-354914" defTabSz="567863">
              <a:lnSpc>
                <a:spcPts val="2282"/>
              </a:lnSpc>
              <a:spcBef>
                <a:spcPct val="20000"/>
              </a:spcBef>
              <a:buFont typeface="Arial"/>
              <a:buChar char="•"/>
              <a:defRPr sz="2282">
                <a:solidFill>
                  <a:srgbClr val="6F6F6E"/>
                </a:solidFill>
                <a:latin typeface="Roboto" charset="0"/>
                <a:ea typeface="Roboto" charset="0"/>
                <a:cs typeface="Roboto" charset="0"/>
              </a:defRPr>
            </a:lvl2pPr>
            <a:lvl3pPr marL="1419656" indent="-283931" defTabSz="567863">
              <a:lnSpc>
                <a:spcPts val="2282"/>
              </a:lnSpc>
              <a:spcBef>
                <a:spcPct val="20000"/>
              </a:spcBef>
              <a:buFont typeface="Arial"/>
              <a:buChar char="•"/>
              <a:defRPr sz="2282">
                <a:solidFill>
                  <a:srgbClr val="6F6F6E"/>
                </a:solidFill>
                <a:latin typeface="Roboto" charset="0"/>
                <a:ea typeface="Roboto" charset="0"/>
                <a:cs typeface="Roboto" charset="0"/>
              </a:defRPr>
            </a:lvl3pPr>
            <a:lvl4pPr marL="1987520" indent="-283931" defTabSz="567863">
              <a:lnSpc>
                <a:spcPts val="2282"/>
              </a:lnSpc>
              <a:spcBef>
                <a:spcPct val="20000"/>
              </a:spcBef>
              <a:buFont typeface="Arial"/>
              <a:buChar char="•"/>
              <a:defRPr sz="2282">
                <a:solidFill>
                  <a:srgbClr val="6F6F6E"/>
                </a:solidFill>
                <a:latin typeface="Roboto" charset="0"/>
                <a:ea typeface="Roboto" charset="0"/>
                <a:cs typeface="Roboto" charset="0"/>
              </a:defRPr>
            </a:lvl4pPr>
            <a:lvl5pPr marL="2555382" indent="-283931" defTabSz="567863">
              <a:lnSpc>
                <a:spcPts val="2282"/>
              </a:lnSpc>
              <a:spcBef>
                <a:spcPct val="20000"/>
              </a:spcBef>
              <a:buFont typeface="Arial"/>
              <a:buChar char="•"/>
              <a:defRPr sz="2282">
                <a:solidFill>
                  <a:srgbClr val="6F6F6E"/>
                </a:solidFill>
                <a:latin typeface="Roboto" charset="0"/>
                <a:ea typeface="Roboto" charset="0"/>
                <a:cs typeface="Roboto" charset="0"/>
              </a:defRPr>
            </a:lvl5pPr>
            <a:lvl6pPr marL="3123243" indent="-283931" defTabSz="567863">
              <a:spcBef>
                <a:spcPct val="20000"/>
              </a:spcBef>
              <a:buFont typeface="Arial"/>
              <a:buChar char="•"/>
              <a:defRPr sz="2510"/>
            </a:lvl6pPr>
            <a:lvl7pPr marL="3691106" indent="-283931" defTabSz="567863">
              <a:spcBef>
                <a:spcPct val="20000"/>
              </a:spcBef>
              <a:buFont typeface="Arial"/>
              <a:buChar char="•"/>
              <a:defRPr sz="2510"/>
            </a:lvl7pPr>
            <a:lvl8pPr marL="4258969" indent="-283931" defTabSz="567863">
              <a:spcBef>
                <a:spcPct val="20000"/>
              </a:spcBef>
              <a:buFont typeface="Arial"/>
              <a:buChar char="•"/>
              <a:defRPr sz="2510"/>
            </a:lvl8pPr>
            <a:lvl9pPr marL="4826832" indent="-283931" defTabSz="567863">
              <a:spcBef>
                <a:spcPct val="20000"/>
              </a:spcBef>
              <a:buFont typeface="Arial"/>
              <a:buChar char="•"/>
              <a:defRPr sz="2510"/>
            </a:lvl9pPr>
          </a:lstStyle>
          <a:p>
            <a:pPr marL="0" indent="0">
              <a:buNone/>
            </a:pPr>
            <a:r>
              <a:rPr lang="en-US" dirty="0"/>
              <a:t>BIESSE CHOSE ACCENTURE’S INDUSTRY X.0 TO LEAD IN THE NEW</a:t>
            </a:r>
          </a:p>
        </p:txBody>
      </p:sp>
      <p:sp>
        <p:nvSpPr>
          <p:cNvPr id="125" name="CasellaDiTesto 124"/>
          <p:cNvSpPr txBox="1"/>
          <p:nvPr/>
        </p:nvSpPr>
        <p:spPr>
          <a:xfrm>
            <a:off x="5623428" y="2438477"/>
            <a:ext cx="2790653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67863">
              <a:lnSpc>
                <a:spcPts val="2000"/>
              </a:lnSpc>
              <a:spcBef>
                <a:spcPts val="600"/>
              </a:spcBef>
            </a:pPr>
            <a:r>
              <a:rPr lang="en-US" b="1" dirty="0">
                <a:solidFill>
                  <a:srgbClr val="6F6F6E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Light" pitchFamily="50" charset="0"/>
              </a:rPr>
              <a:t>SOPHIA</a:t>
            </a:r>
            <a:r>
              <a:rPr lang="en-US" dirty="0">
                <a:solidFill>
                  <a:srgbClr val="6F6F6E"/>
                </a:solidFill>
                <a:latin typeface="Roboto Light" pitchFamily="50" charset="0"/>
                <a:ea typeface="Roboto Light" pitchFamily="50" charset="0"/>
                <a:cs typeface="Roboto Light" pitchFamily="50" charset="0"/>
              </a:rPr>
              <a:t> is the </a:t>
            </a:r>
            <a:r>
              <a:rPr lang="en-US" dirty="0" err="1">
                <a:solidFill>
                  <a:srgbClr val="6F6F6E"/>
                </a:solidFill>
                <a:latin typeface="Roboto Light" pitchFamily="50" charset="0"/>
                <a:ea typeface="Roboto Light" pitchFamily="50" charset="0"/>
                <a:cs typeface="Roboto Light" pitchFamily="50" charset="0"/>
              </a:rPr>
              <a:t>IoT</a:t>
            </a:r>
            <a:r>
              <a:rPr lang="en-US" dirty="0">
                <a:solidFill>
                  <a:srgbClr val="6F6F6E"/>
                </a:solidFill>
                <a:latin typeface="Roboto Light" pitchFamily="50" charset="0"/>
                <a:ea typeface="Roboto Light" pitchFamily="50" charset="0"/>
                <a:cs typeface="Roboto Light" pitchFamily="50" charset="0"/>
              </a:rPr>
              <a:t> platform, created by Biesse in collaboration with Accenture, which enables its customers to access a wide range of services to streamline and </a:t>
            </a:r>
            <a:r>
              <a:rPr lang="en-US" dirty="0" err="1">
                <a:solidFill>
                  <a:srgbClr val="6F6F6E"/>
                </a:solidFill>
                <a:latin typeface="Roboto Light" pitchFamily="50" charset="0"/>
                <a:ea typeface="Roboto Light" pitchFamily="50" charset="0"/>
                <a:cs typeface="Roboto Light" pitchFamily="50" charset="0"/>
              </a:rPr>
              <a:t>rationalise</a:t>
            </a:r>
            <a:r>
              <a:rPr lang="en-US" dirty="0">
                <a:solidFill>
                  <a:srgbClr val="6F6F6E"/>
                </a:solidFill>
                <a:latin typeface="Roboto Light" pitchFamily="50" charset="0"/>
                <a:ea typeface="Roboto Light" pitchFamily="50" charset="0"/>
                <a:cs typeface="Roboto Light" pitchFamily="50" charset="0"/>
              </a:rPr>
              <a:t> their work management processes.</a:t>
            </a:r>
          </a:p>
        </p:txBody>
      </p:sp>
    </p:spTree>
    <p:extLst>
      <p:ext uri="{BB962C8B-B14F-4D97-AF65-F5344CB8AC3E}">
        <p14:creationId xmlns:p14="http://schemas.microsoft.com/office/powerpoint/2010/main" xmlns="" val="8996138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4" y="0"/>
            <a:ext cx="12190412" cy="6858000"/>
          </a:xfrm>
          <a:prstGeom prst="rect">
            <a:avLst/>
          </a:prstGeom>
        </p:spPr>
      </p:pic>
      <p:sp>
        <p:nvSpPr>
          <p:cNvPr id="4" name="Titolo 1"/>
          <p:cNvSpPr txBox="1">
            <a:spLocks/>
          </p:cNvSpPr>
          <p:nvPr/>
        </p:nvSpPr>
        <p:spPr>
          <a:xfrm>
            <a:off x="534126" y="-114544"/>
            <a:ext cx="7245912" cy="221262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1600"/>
              </a:lnSpc>
              <a:spcBef>
                <a:spcPts val="0"/>
              </a:spcBef>
              <a:spcAft>
                <a:spcPts val="26666"/>
              </a:spcAft>
            </a:pPr>
            <a:endParaRPr lang="it-IT" sz="2400" b="1" cap="all" dirty="0">
              <a:solidFill>
                <a:schemeClr val="tx1">
                  <a:lumMod val="65000"/>
                  <a:lumOff val="35000"/>
                </a:schemeClr>
              </a:solidFill>
              <a:latin typeface="Roboto Black" panose="02000000000000000000" pitchFamily="2" charset="0"/>
              <a:ea typeface="Roboto Black" panose="02000000000000000000" pitchFamily="2" charset="0"/>
              <a:cs typeface="Arial" charset="0"/>
            </a:endParaRPr>
          </a:p>
        </p:txBody>
      </p:sp>
      <p:sp>
        <p:nvSpPr>
          <p:cNvPr id="5" name="Titolo 1"/>
          <p:cNvSpPr txBox="1">
            <a:spLocks/>
          </p:cNvSpPr>
          <p:nvPr/>
        </p:nvSpPr>
        <p:spPr>
          <a:xfrm>
            <a:off x="10696660" y="-270316"/>
            <a:ext cx="1832129" cy="221262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7333"/>
              </a:lnSpc>
              <a:spcBef>
                <a:spcPts val="0"/>
              </a:spcBef>
              <a:spcAft>
                <a:spcPts val="26666"/>
              </a:spcAft>
            </a:pPr>
            <a:r>
              <a:rPr lang="it-IT" sz="4800" b="1" dirty="0">
                <a:solidFill>
                  <a:srgbClr val="C9E4F9"/>
                </a:solidFill>
                <a:latin typeface="Arial Black" charset="0"/>
                <a:ea typeface="Arial Black" charset="0"/>
                <a:cs typeface="Arial Black" charset="0"/>
              </a:rPr>
              <a:t>01</a:t>
            </a:r>
          </a:p>
        </p:txBody>
      </p:sp>
      <p:pic>
        <p:nvPicPr>
          <p:cNvPr id="30722" name="Picture 2" descr="C:\Users\AMagi\Desktop\SOPHIA\Bs_cat_SOPHIA_set17 (3)_Pagina_3.jpg"/>
          <p:cNvPicPr>
            <a:picLocks noChangeAspect="1" noChangeArrowheads="1"/>
          </p:cNvPicPr>
          <p:nvPr/>
        </p:nvPicPr>
        <p:blipFill>
          <a:blip r:embed="rId3" cstate="print"/>
          <a:srcRect l="23480" t="30928" r="45749" b="15014"/>
          <a:stretch>
            <a:fillRect/>
          </a:stretch>
        </p:blipFill>
        <p:spPr bwMode="auto">
          <a:xfrm>
            <a:off x="6663999" y="0"/>
            <a:ext cx="5527209" cy="6858000"/>
          </a:xfrm>
          <a:prstGeom prst="rect">
            <a:avLst/>
          </a:prstGeom>
          <a:noFill/>
        </p:spPr>
      </p:pic>
      <p:sp>
        <p:nvSpPr>
          <p:cNvPr id="8" name="CasellaDiTesto 7"/>
          <p:cNvSpPr txBox="1"/>
          <p:nvPr/>
        </p:nvSpPr>
        <p:spPr>
          <a:xfrm>
            <a:off x="398678" y="1082674"/>
            <a:ext cx="6020741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000" algn="just">
              <a:lnSpc>
                <a:spcPct val="150000"/>
              </a:lnSpc>
            </a:pPr>
            <a:r>
              <a:rPr lang="en-US" dirty="0" err="1">
                <a:solidFill>
                  <a:srgbClr val="00B0F0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Arial" charset="0"/>
              </a:rPr>
              <a:t>IoT</a:t>
            </a:r>
            <a:r>
              <a:rPr lang="en-US" dirty="0">
                <a:solidFill>
                  <a:srgbClr val="00B0F0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Arial" charset="0"/>
              </a:rPr>
              <a:t> Biesse Service </a:t>
            </a:r>
            <a:r>
              <a:rPr lang="en-US" dirty="0" smtClean="0">
                <a:solidFill>
                  <a:srgbClr val="00B0F0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Arial" charset="0"/>
              </a:rPr>
              <a:t>Pack</a:t>
            </a:r>
          </a:p>
          <a:p>
            <a:pPr marL="180000" algn="just">
              <a:lnSpc>
                <a:spcPct val="150000"/>
              </a:lnSpc>
            </a:pPr>
            <a:endParaRPr lang="en-US" dirty="0" smtClean="0">
              <a:solidFill>
                <a:schemeClr val="tx1">
                  <a:lumMod val="65000"/>
                  <a:lumOff val="35000"/>
                </a:schemeClr>
              </a:solidFill>
              <a:latin typeface="Roboto Black" panose="02000000000000000000" pitchFamily="2" charset="0"/>
              <a:ea typeface="Roboto Black" panose="02000000000000000000" pitchFamily="2" charset="0"/>
              <a:cs typeface="Arial" charset="0"/>
            </a:endParaRPr>
          </a:p>
          <a:p>
            <a:pPr marL="180000" algn="just">
              <a:buFont typeface="Wingdings" pitchFamily="2" charset="2"/>
              <a:buChar char="§"/>
            </a:pP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Arial" charset="0"/>
                <a:cs typeface="Arial" charset="0"/>
              </a:rPr>
              <a:t> Priority </a:t>
            </a: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ea typeface="Arial" charset="0"/>
                <a:cs typeface="Arial" charset="0"/>
              </a:rPr>
              <a:t>service and extended </a:t>
            </a: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Arial" charset="0"/>
                <a:cs typeface="Arial" charset="0"/>
              </a:rPr>
              <a:t>coverage</a:t>
            </a:r>
          </a:p>
          <a:p>
            <a:pPr marL="180000" algn="just">
              <a:buFont typeface="Wingdings" pitchFamily="2" charset="2"/>
              <a:buChar char="§"/>
            </a:pP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Arial" charset="0"/>
                <a:cs typeface="Arial" charset="0"/>
              </a:rPr>
              <a:t> Continuous </a:t>
            </a: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ea typeface="Arial" charset="0"/>
                <a:cs typeface="Arial" charset="0"/>
              </a:rPr>
              <a:t>connection with the Biesse control </a:t>
            </a: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Arial" charset="0"/>
                <a:cs typeface="Arial" charset="0"/>
              </a:rPr>
              <a:t>  center</a:t>
            </a:r>
            <a:endParaRPr lang="en-US" sz="1800" dirty="0">
              <a:solidFill>
                <a:schemeClr val="tx1">
                  <a:lumMod val="65000"/>
                  <a:lumOff val="35000"/>
                </a:schemeClr>
              </a:solidFill>
              <a:ea typeface="Arial" charset="0"/>
              <a:cs typeface="Arial" charset="0"/>
            </a:endParaRPr>
          </a:p>
          <a:p>
            <a:pPr marL="180000" algn="just">
              <a:buFont typeface="Wingdings" pitchFamily="2" charset="2"/>
              <a:buChar char="§"/>
            </a:pP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Arial" charset="0"/>
                <a:cs typeface="Arial" charset="0"/>
              </a:rPr>
              <a:t> Direct </a:t>
            </a: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ea typeface="Arial" charset="0"/>
                <a:cs typeface="Arial" charset="0"/>
              </a:rPr>
              <a:t>monitoring of machine performance through a </a:t>
            </a: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Arial" charset="0"/>
                <a:cs typeface="Arial" charset="0"/>
              </a:rPr>
              <a:t>        dedicated </a:t>
            </a: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ea typeface="Arial" charset="0"/>
                <a:cs typeface="Arial" charset="0"/>
              </a:rPr>
              <a:t>app </a:t>
            </a:r>
          </a:p>
          <a:p>
            <a:pPr marL="180000" algn="just">
              <a:buFont typeface="Wingdings" pitchFamily="2" charset="2"/>
              <a:buChar char="§"/>
            </a:pP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Arial" charset="0"/>
                <a:cs typeface="Arial" charset="0"/>
              </a:rPr>
              <a:t> Analysis </a:t>
            </a: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ea typeface="Arial" charset="0"/>
                <a:cs typeface="Arial" charset="0"/>
              </a:rPr>
              <a:t>of machine downtime, remote diagnostics and fault prevention</a:t>
            </a:r>
          </a:p>
          <a:p>
            <a:pPr marL="180000" algn="just">
              <a:buFont typeface="Wingdings" pitchFamily="2" charset="2"/>
              <a:buChar char="§"/>
            </a:pP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Arial" charset="0"/>
                <a:cs typeface="Arial" charset="0"/>
              </a:rPr>
              <a:t> On-site </a:t>
            </a: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ea typeface="Arial" charset="0"/>
                <a:cs typeface="Arial" charset="0"/>
              </a:rPr>
              <a:t>functional checks and technical inspections </a:t>
            </a: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Arial" charset="0"/>
                <a:cs typeface="Arial" charset="0"/>
              </a:rPr>
              <a:t>   within </a:t>
            </a: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ea typeface="Arial" charset="0"/>
                <a:cs typeface="Arial" charset="0"/>
              </a:rPr>
              <a:t>the warranty period</a:t>
            </a:r>
          </a:p>
          <a:p>
            <a:pPr marL="180000" algn="just">
              <a:buFont typeface="Wingdings" pitchFamily="2" charset="2"/>
              <a:buChar char="§"/>
            </a:pP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Arial" charset="0"/>
                <a:cs typeface="Arial" charset="0"/>
              </a:rPr>
              <a:t> Proactive </a:t>
            </a: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ea typeface="Arial" charset="0"/>
                <a:cs typeface="Arial" charset="0"/>
              </a:rPr>
              <a:t>call after machine downtime notification</a:t>
            </a:r>
          </a:p>
          <a:p>
            <a:pPr marL="180000" algn="just">
              <a:buFont typeface="Wingdings" pitchFamily="2" charset="2"/>
              <a:buChar char="§"/>
            </a:pP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Arial" charset="0"/>
                <a:cs typeface="Arial" charset="0"/>
              </a:rPr>
              <a:t> Extended </a:t>
            </a: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ea typeface="Arial" charset="0"/>
                <a:cs typeface="Arial" charset="0"/>
              </a:rPr>
              <a:t>hours for service coverage from 8 to 12 hours per day</a:t>
            </a:r>
          </a:p>
        </p:txBody>
      </p:sp>
      <p:sp>
        <p:nvSpPr>
          <p:cNvPr id="11" name="Segnaposto testo 4"/>
          <p:cNvSpPr txBox="1">
            <a:spLocks/>
          </p:cNvSpPr>
          <p:nvPr/>
        </p:nvSpPr>
        <p:spPr>
          <a:xfrm>
            <a:off x="183983" y="165009"/>
            <a:ext cx="10019156" cy="477929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l" defTabSz="567863" rtl="0" eaLnBrk="1" latinLnBrk="0" hangingPunct="1">
              <a:lnSpc>
                <a:spcPts val="5200"/>
              </a:lnSpc>
              <a:spcBef>
                <a:spcPts val="0"/>
              </a:spcBef>
              <a:buFont typeface="Arial"/>
              <a:buNone/>
              <a:defRPr sz="6500" kern="1200" cap="all" baseline="0">
                <a:solidFill>
                  <a:srgbClr val="E30513"/>
                </a:solidFill>
                <a:latin typeface="Roboto Medium"/>
                <a:ea typeface="Roboto" charset="0"/>
                <a:cs typeface="Roboto Medium"/>
              </a:defRPr>
            </a:lvl1pPr>
            <a:lvl2pPr marL="567863" indent="0" algn="l" defTabSz="567863" rtl="0" eaLnBrk="1" latinLnBrk="0" hangingPunct="1">
              <a:lnSpc>
                <a:spcPts val="2282"/>
              </a:lnSpc>
              <a:spcBef>
                <a:spcPct val="20000"/>
              </a:spcBef>
              <a:buFont typeface="Arial"/>
              <a:buNone/>
              <a:defRPr sz="2282" kern="1200">
                <a:solidFill>
                  <a:srgbClr val="6F6F6E"/>
                </a:solidFill>
                <a:latin typeface="Roboto Medium"/>
                <a:ea typeface="Roboto" charset="0"/>
                <a:cs typeface="Roboto Medium"/>
              </a:defRPr>
            </a:lvl2pPr>
            <a:lvl3pPr marL="1135723" indent="0" algn="l" defTabSz="567863" rtl="0" eaLnBrk="1" latinLnBrk="0" hangingPunct="1">
              <a:lnSpc>
                <a:spcPts val="2282"/>
              </a:lnSpc>
              <a:spcBef>
                <a:spcPct val="20000"/>
              </a:spcBef>
              <a:buFont typeface="Arial"/>
              <a:buNone/>
              <a:defRPr sz="2282" kern="1200">
                <a:solidFill>
                  <a:srgbClr val="6F6F6E"/>
                </a:solidFill>
                <a:latin typeface="Roboto Medium"/>
                <a:ea typeface="Roboto" charset="0"/>
                <a:cs typeface="Roboto Medium"/>
              </a:defRPr>
            </a:lvl3pPr>
            <a:lvl4pPr marL="1703589" indent="0" algn="l" defTabSz="567863" rtl="0" eaLnBrk="1" latinLnBrk="0" hangingPunct="1">
              <a:lnSpc>
                <a:spcPts val="2282"/>
              </a:lnSpc>
              <a:spcBef>
                <a:spcPct val="20000"/>
              </a:spcBef>
              <a:buFont typeface="Arial"/>
              <a:buNone/>
              <a:defRPr sz="2282" kern="1200">
                <a:solidFill>
                  <a:srgbClr val="6F6F6E"/>
                </a:solidFill>
                <a:latin typeface="Roboto Medium"/>
                <a:ea typeface="Roboto" charset="0"/>
                <a:cs typeface="Roboto Medium"/>
              </a:defRPr>
            </a:lvl4pPr>
            <a:lvl5pPr marL="2271450" indent="0" algn="l" defTabSz="567863" rtl="0" eaLnBrk="1" latinLnBrk="0" hangingPunct="1">
              <a:lnSpc>
                <a:spcPts val="2282"/>
              </a:lnSpc>
              <a:spcBef>
                <a:spcPct val="20000"/>
              </a:spcBef>
              <a:buFont typeface="Arial"/>
              <a:buNone/>
              <a:defRPr sz="2282" kern="1200">
                <a:solidFill>
                  <a:srgbClr val="6F6F6E"/>
                </a:solidFill>
                <a:latin typeface="Roboto Medium"/>
                <a:ea typeface="Roboto" charset="0"/>
                <a:cs typeface="Roboto Medium"/>
              </a:defRPr>
            </a:lvl5pPr>
            <a:lvl6pPr marL="3123243" indent="-283931" algn="l" defTabSz="567863" rtl="0" eaLnBrk="1" latinLnBrk="0" hangingPunct="1">
              <a:spcBef>
                <a:spcPct val="20000"/>
              </a:spcBef>
              <a:buFont typeface="Arial"/>
              <a:buChar char="•"/>
              <a:defRPr sz="25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91106" indent="-283931" algn="l" defTabSz="567863" rtl="0" eaLnBrk="1" latinLnBrk="0" hangingPunct="1">
              <a:spcBef>
                <a:spcPct val="20000"/>
              </a:spcBef>
              <a:buFont typeface="Arial"/>
              <a:buChar char="•"/>
              <a:defRPr sz="25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58969" indent="-283931" algn="l" defTabSz="567863" rtl="0" eaLnBrk="1" latinLnBrk="0" hangingPunct="1">
              <a:spcBef>
                <a:spcPct val="20000"/>
              </a:spcBef>
              <a:buFont typeface="Arial"/>
              <a:buChar char="•"/>
              <a:defRPr sz="25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26832" indent="-283931" algn="l" defTabSz="567863" rtl="0" eaLnBrk="1" latinLnBrk="0" hangingPunct="1">
              <a:spcBef>
                <a:spcPct val="20000"/>
              </a:spcBef>
              <a:buFont typeface="Arial"/>
              <a:buChar char="•"/>
              <a:defRPr sz="25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 err="1" smtClean="0">
                <a:solidFill>
                  <a:schemeClr val="tx1"/>
                </a:solidFill>
              </a:rPr>
              <a:t>Iiot</a:t>
            </a:r>
            <a:r>
              <a:rPr lang="it-IT" dirty="0" smtClean="0">
                <a:solidFill>
                  <a:schemeClr val="tx1"/>
                </a:solidFill>
              </a:rPr>
              <a:t> - SOPHIA</a:t>
            </a:r>
            <a:endParaRPr lang="it-IT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85214027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B7359-D012-3C45-A186-078B3FE6722D}" type="slidenum">
              <a:rPr lang="it-IT" sz="1400" smtClean="0"/>
              <a:pPr/>
              <a:t>12</a:t>
            </a:fld>
            <a:endParaRPr lang="it-IT" sz="1400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it-IT" dirty="0" smtClean="0">
                <a:solidFill>
                  <a:schemeClr val="accent2"/>
                </a:solidFill>
              </a:rPr>
              <a:t>SOPHIA IS STILL EVOLVING</a:t>
            </a:r>
            <a:endParaRPr lang="it-IT" dirty="0">
              <a:solidFill>
                <a:schemeClr val="accent2"/>
              </a:solidFill>
            </a:endParaRPr>
          </a:p>
        </p:txBody>
      </p:sp>
      <p:pic>
        <p:nvPicPr>
          <p:cNvPr id="11" name="Picture 2" descr="C:\Users\AMagi\Desktop\SOPHIA\Bsg_logo_Sophia+marchio.jpg"/>
          <p:cNvPicPr>
            <a:picLocks noChangeAspect="1" noChangeArrowheads="1"/>
          </p:cNvPicPr>
          <p:nvPr/>
        </p:nvPicPr>
        <p:blipFill rotWithShape="1">
          <a:blip r:embed="rId2" cstate="print"/>
          <a:srcRect l="29225" t="21211" r="19944" b="11931"/>
          <a:stretch/>
        </p:blipFill>
        <p:spPr bwMode="auto">
          <a:xfrm>
            <a:off x="755580" y="2180993"/>
            <a:ext cx="2762070" cy="3535437"/>
          </a:xfrm>
          <a:prstGeom prst="rect">
            <a:avLst/>
          </a:prstGeom>
          <a:noFill/>
        </p:spPr>
      </p:pic>
      <p:sp>
        <p:nvSpPr>
          <p:cNvPr id="12" name="Rettangolo 11"/>
          <p:cNvSpPr/>
          <p:nvPr/>
        </p:nvSpPr>
        <p:spPr>
          <a:xfrm>
            <a:off x="3517650" y="1694992"/>
            <a:ext cx="8101337" cy="37087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5250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</a:pPr>
            <a:r>
              <a:rPr lang="en-US" spc="-40" dirty="0">
                <a:solidFill>
                  <a:srgbClr val="6F6F6E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Arial Unicode MS"/>
              </a:rPr>
              <a:t>SERVICES</a:t>
            </a:r>
          </a:p>
          <a:p>
            <a:pPr marL="95250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</a:pPr>
            <a:r>
              <a:rPr lang="en-US" spc="-40" dirty="0" err="1">
                <a:solidFill>
                  <a:srgbClr val="6F6F6E"/>
                </a:solidFill>
                <a:latin typeface="Roboto Light" pitchFamily="2" charset="0"/>
                <a:ea typeface="Roboto Light" pitchFamily="2" charset="0"/>
                <a:cs typeface="Arial Unicode MS"/>
              </a:rPr>
              <a:t>Biesse</a:t>
            </a:r>
            <a:r>
              <a:rPr lang="en-US" spc="-40" dirty="0">
                <a:solidFill>
                  <a:srgbClr val="6F6F6E"/>
                </a:solidFill>
                <a:latin typeface="Roboto Light" pitchFamily="2" charset="0"/>
                <a:ea typeface="Roboto Light" pitchFamily="2" charset="0"/>
                <a:cs typeface="Arial Unicode MS"/>
              </a:rPr>
              <a:t> supports its customers, offering technological connectivity, sharing of expertise, professional consulting services, training and ongoing assistance</a:t>
            </a:r>
            <a:r>
              <a:rPr lang="en-US" spc="-40" dirty="0" smtClean="0">
                <a:solidFill>
                  <a:srgbClr val="6F6F6E"/>
                </a:solidFill>
                <a:latin typeface="Roboto Light" pitchFamily="2" charset="0"/>
                <a:ea typeface="Roboto Light" pitchFamily="2" charset="0"/>
                <a:cs typeface="Arial Unicode MS"/>
              </a:rPr>
              <a:t>.</a:t>
            </a:r>
          </a:p>
          <a:p>
            <a:pPr marL="95250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</a:pPr>
            <a:endParaRPr lang="en-US" sz="100" spc="-40" dirty="0">
              <a:solidFill>
                <a:srgbClr val="6F6F6E"/>
              </a:solidFill>
              <a:latin typeface="Roboto Light" pitchFamily="2" charset="0"/>
              <a:ea typeface="Roboto Light" pitchFamily="2" charset="0"/>
              <a:cs typeface="Arial Unicode MS"/>
            </a:endParaRPr>
          </a:p>
          <a:p>
            <a:pPr marL="95250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</a:pPr>
            <a:r>
              <a:rPr lang="en-US" spc="-40" dirty="0">
                <a:solidFill>
                  <a:srgbClr val="6F6F6E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Arial Unicode MS"/>
              </a:rPr>
              <a:t>PREDICTIVE</a:t>
            </a:r>
          </a:p>
          <a:p>
            <a:pPr marL="95250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</a:pPr>
            <a:r>
              <a:rPr lang="en-US" spc="-40" dirty="0">
                <a:solidFill>
                  <a:srgbClr val="6F6F6E"/>
                </a:solidFill>
                <a:latin typeface="Roboto Light" pitchFamily="2" charset="0"/>
                <a:ea typeface="Roboto Light" pitchFamily="2" charset="0"/>
                <a:cs typeface="Arial Unicode MS"/>
              </a:rPr>
              <a:t>SOPHIA helps to prevent problems that could damage customer production. </a:t>
            </a:r>
            <a:r>
              <a:rPr lang="en-US" spc="-40" dirty="0" err="1">
                <a:solidFill>
                  <a:srgbClr val="6F6F6E"/>
                </a:solidFill>
                <a:latin typeface="Roboto Light" pitchFamily="2" charset="0"/>
                <a:ea typeface="Roboto Light" pitchFamily="2" charset="0"/>
                <a:cs typeface="Arial Unicode MS"/>
              </a:rPr>
              <a:t>Biesse</a:t>
            </a:r>
            <a:r>
              <a:rPr lang="en-US" spc="-40" dirty="0">
                <a:solidFill>
                  <a:srgbClr val="6F6F6E"/>
                </a:solidFill>
                <a:latin typeface="Roboto Light" pitchFamily="2" charset="0"/>
                <a:ea typeface="Roboto Light" pitchFamily="2" charset="0"/>
                <a:cs typeface="Arial Unicode MS"/>
              </a:rPr>
              <a:t> takes proactive steps to contact customers, reducing machine downtime and inefficient wasted time</a:t>
            </a:r>
            <a:r>
              <a:rPr lang="en-US" spc="-40" dirty="0" smtClean="0">
                <a:solidFill>
                  <a:srgbClr val="6F6F6E"/>
                </a:solidFill>
                <a:latin typeface="Roboto Light" pitchFamily="2" charset="0"/>
                <a:ea typeface="Roboto Light" pitchFamily="2" charset="0"/>
                <a:cs typeface="Arial Unicode MS"/>
              </a:rPr>
              <a:t>.</a:t>
            </a:r>
          </a:p>
          <a:p>
            <a:pPr marL="95250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</a:pPr>
            <a:endParaRPr lang="en-US" sz="100" spc="-40" dirty="0">
              <a:solidFill>
                <a:srgbClr val="6F6F6E"/>
              </a:solidFill>
              <a:latin typeface="Roboto Light" pitchFamily="2" charset="0"/>
              <a:ea typeface="Roboto Light" pitchFamily="2" charset="0"/>
              <a:cs typeface="Arial Unicode MS"/>
            </a:endParaRPr>
          </a:p>
          <a:p>
            <a:pPr marL="95250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</a:pPr>
            <a:r>
              <a:rPr lang="en-US" spc="-40" dirty="0">
                <a:solidFill>
                  <a:srgbClr val="6F6F6E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Arial Unicode MS"/>
              </a:rPr>
              <a:t>ANALYSIS</a:t>
            </a:r>
          </a:p>
          <a:p>
            <a:pPr marL="95250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</a:pPr>
            <a:r>
              <a:rPr lang="en-US" spc="-40" dirty="0">
                <a:solidFill>
                  <a:srgbClr val="6F6F6E"/>
                </a:solidFill>
                <a:latin typeface="Roboto Light" pitchFamily="2" charset="0"/>
                <a:ea typeface="Roboto Light" pitchFamily="2" charset="0"/>
                <a:cs typeface="Arial Unicode MS"/>
              </a:rPr>
              <a:t>The information gathered and </a:t>
            </a:r>
            <a:r>
              <a:rPr lang="en-US" spc="-40" dirty="0" err="1">
                <a:solidFill>
                  <a:srgbClr val="6F6F6E"/>
                </a:solidFill>
                <a:latin typeface="Roboto Light" pitchFamily="2" charset="0"/>
                <a:ea typeface="Roboto Light" pitchFamily="2" charset="0"/>
                <a:cs typeface="Arial Unicode MS"/>
              </a:rPr>
              <a:t>analysed</a:t>
            </a:r>
            <a:r>
              <a:rPr lang="en-US" spc="-40" dirty="0">
                <a:solidFill>
                  <a:srgbClr val="6F6F6E"/>
                </a:solidFill>
                <a:latin typeface="Roboto Light" pitchFamily="2" charset="0"/>
                <a:ea typeface="Roboto Light" pitchFamily="2" charset="0"/>
                <a:cs typeface="Arial Unicode MS"/>
              </a:rPr>
              <a:t> is transformed into useful indications for </a:t>
            </a:r>
            <a:r>
              <a:rPr lang="en-US" spc="-40" dirty="0" err="1">
                <a:solidFill>
                  <a:srgbClr val="6F6F6E"/>
                </a:solidFill>
                <a:latin typeface="Roboto Light" pitchFamily="2" charset="0"/>
                <a:ea typeface="Roboto Light" pitchFamily="2" charset="0"/>
                <a:cs typeface="Arial Unicode MS"/>
              </a:rPr>
              <a:t>optimising</a:t>
            </a:r>
            <a:r>
              <a:rPr lang="en-US" spc="-40" dirty="0">
                <a:solidFill>
                  <a:srgbClr val="6F6F6E"/>
                </a:solidFill>
                <a:latin typeface="Roboto Light" pitchFamily="2" charset="0"/>
                <a:ea typeface="Roboto Light" pitchFamily="2" charset="0"/>
                <a:cs typeface="Arial Unicode MS"/>
              </a:rPr>
              <a:t> customer production and product quality, providing extremely opportunities for growth.</a:t>
            </a:r>
          </a:p>
        </p:txBody>
      </p:sp>
    </p:spTree>
    <p:extLst>
      <p:ext uri="{BB962C8B-B14F-4D97-AF65-F5344CB8AC3E}">
        <p14:creationId xmlns:p14="http://schemas.microsoft.com/office/powerpoint/2010/main" xmlns="" val="42533707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B7359-D012-3C45-A186-078B3FE6722D}" type="slidenum">
              <a:rPr lang="it-IT" sz="1400" smtClean="0"/>
              <a:pPr/>
              <a:t>13</a:t>
            </a:fld>
            <a:endParaRPr lang="it-IT" sz="1400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TO ACHIEVE Great Results</a:t>
            </a:r>
            <a:endParaRPr lang="en-US" dirty="0">
              <a:solidFill>
                <a:schemeClr val="accent2"/>
              </a:solidFill>
            </a:endParaRPr>
          </a:p>
        </p:txBody>
      </p:sp>
      <p:pic>
        <p:nvPicPr>
          <p:cNvPr id="10" name="Immagine 9" descr="CRESC.jpg"/>
          <p:cNvPicPr>
            <a:picLocks noChangeAspect="1"/>
          </p:cNvPicPr>
          <p:nvPr/>
        </p:nvPicPr>
        <p:blipFill>
          <a:blip r:embed="rId2" cstate="print"/>
          <a:srcRect l="8009" r="5547"/>
          <a:stretch>
            <a:fillRect/>
          </a:stretch>
        </p:blipFill>
        <p:spPr>
          <a:xfrm>
            <a:off x="7725357" y="2064810"/>
            <a:ext cx="3468934" cy="3581807"/>
          </a:xfrm>
          <a:prstGeom prst="rect">
            <a:avLst/>
          </a:prstGeom>
        </p:spPr>
      </p:pic>
      <p:sp>
        <p:nvSpPr>
          <p:cNvPr id="11" name="Segnaposto contenuto 5"/>
          <p:cNvSpPr txBox="1">
            <a:spLocks/>
          </p:cNvSpPr>
          <p:nvPr/>
        </p:nvSpPr>
        <p:spPr bwMode="auto">
          <a:xfrm>
            <a:off x="1144251" y="3413023"/>
            <a:ext cx="2718549" cy="2327020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/>
          <a:lstStyle>
            <a:lvl1pPr marL="373315" indent="-373315" algn="l" defTabSz="496888" rtl="0" eaLnBrk="0" fontAlgn="base" hangingPunct="0">
              <a:spcBef>
                <a:spcPct val="20000"/>
              </a:spcBef>
              <a:spcAft>
                <a:spcPct val="0"/>
              </a:spcAft>
              <a:buFont typeface="Lucida Grande"/>
              <a:buChar char="–"/>
              <a:defRPr kern="1200">
                <a:solidFill>
                  <a:schemeClr val="tx1"/>
                </a:solidFill>
                <a:latin typeface="+mn-lt"/>
                <a:ea typeface="Geneva" pitchFamily="124" charset="-128"/>
                <a:cs typeface="+mn-cs"/>
              </a:defRPr>
            </a:lvl1pPr>
            <a:lvl2pPr marL="808850" indent="-311096" algn="l" defTabSz="496888" rtl="0" eaLnBrk="0" fontAlgn="base" hangingPunct="0">
              <a:spcBef>
                <a:spcPct val="20000"/>
              </a:spcBef>
              <a:spcAft>
                <a:spcPct val="0"/>
              </a:spcAft>
              <a:buFont typeface="Lucida Grande"/>
              <a:buChar char="–"/>
              <a:defRPr kern="1200">
                <a:solidFill>
                  <a:schemeClr val="tx1"/>
                </a:solidFill>
                <a:latin typeface="+mn-lt"/>
                <a:ea typeface="Geneva" pitchFamily="124" charset="-128"/>
                <a:cs typeface="+mn-cs"/>
              </a:defRPr>
            </a:lvl2pPr>
            <a:lvl3pPr marL="1244384" indent="-248877" algn="l" defTabSz="496888" rtl="0" eaLnBrk="0" fontAlgn="base" hangingPunct="0">
              <a:spcBef>
                <a:spcPct val="20000"/>
              </a:spcBef>
              <a:spcAft>
                <a:spcPct val="0"/>
              </a:spcAft>
              <a:buFont typeface="Lucida Grande"/>
              <a:buChar char="–"/>
              <a:defRPr kern="1200">
                <a:solidFill>
                  <a:schemeClr val="tx1"/>
                </a:solidFill>
                <a:latin typeface="+mn-lt"/>
                <a:ea typeface="Geneva" pitchFamily="124" charset="-128"/>
                <a:cs typeface="+mn-cs"/>
              </a:defRPr>
            </a:lvl3pPr>
            <a:lvl4pPr marL="1742138" indent="-248877" algn="l" defTabSz="496888" rtl="0" eaLnBrk="0" fontAlgn="base" hangingPunct="0">
              <a:spcBef>
                <a:spcPct val="20000"/>
              </a:spcBef>
              <a:spcAft>
                <a:spcPct val="0"/>
              </a:spcAft>
              <a:buFont typeface="Lucida Grande"/>
              <a:buChar char="–"/>
              <a:defRPr kern="1200">
                <a:solidFill>
                  <a:schemeClr val="tx1"/>
                </a:solidFill>
                <a:latin typeface="+mn-lt"/>
                <a:ea typeface="Geneva" pitchFamily="124" charset="-128"/>
                <a:cs typeface="+mn-cs"/>
              </a:defRPr>
            </a:lvl4pPr>
            <a:lvl5pPr marL="2239891" indent="-248877" algn="l" defTabSz="496888" rtl="0" eaLnBrk="0" fontAlgn="base" hangingPunct="0">
              <a:spcBef>
                <a:spcPct val="20000"/>
              </a:spcBef>
              <a:spcAft>
                <a:spcPct val="0"/>
              </a:spcAft>
              <a:buFont typeface="Lucida Grande"/>
              <a:buChar char="–"/>
              <a:defRPr kern="1200">
                <a:solidFill>
                  <a:schemeClr val="tx1"/>
                </a:solidFill>
                <a:latin typeface="+mn-lt"/>
                <a:ea typeface="Geneva" pitchFamily="124" charset="-128"/>
                <a:cs typeface="+mn-cs"/>
              </a:defRPr>
            </a:lvl5pPr>
            <a:lvl6pPr marL="2737645" indent="-248877" algn="l" defTabSz="497754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35399" indent="-248877" algn="l" defTabSz="497754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33152" indent="-248877" algn="l" defTabSz="497754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30906" indent="-248877" algn="l" defTabSz="497754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eaLnBrk="1" hangingPunct="1">
              <a:lnSpc>
                <a:spcPct val="60000"/>
              </a:lnSpc>
              <a:spcBef>
                <a:spcPts val="0"/>
              </a:spcBef>
              <a:buFont typeface="Lucida Grande"/>
              <a:buNone/>
              <a:defRPr/>
            </a:pPr>
            <a:r>
              <a:rPr lang="en-US" altLang="it-IT" sz="6600" spc="-40" dirty="0" smtClean="0">
                <a:latin typeface="Roboto Light" pitchFamily="50" charset="0"/>
                <a:ea typeface="Roboto Light" pitchFamily="50" charset="0"/>
                <a:cs typeface="Roboto Light" pitchFamily="50" charset="0"/>
              </a:rPr>
              <a:t>20.000</a:t>
            </a:r>
            <a:endParaRPr lang="en-US" altLang="it-IT" sz="2000" dirty="0" smtClean="0">
              <a:latin typeface="Roboto Light" panose="02000000000000000000" pitchFamily="2" charset="0"/>
              <a:ea typeface="Roboto Light" panose="02000000000000000000" pitchFamily="2" charset="0"/>
            </a:endParaRPr>
          </a:p>
          <a:p>
            <a:pPr marL="0" indent="0" algn="ctr" eaLnBrk="1" hangingPunct="1">
              <a:lnSpc>
                <a:spcPct val="60000"/>
              </a:lnSpc>
              <a:spcBef>
                <a:spcPts val="0"/>
              </a:spcBef>
              <a:buFont typeface="Lucida Grande"/>
              <a:buNone/>
              <a:defRPr/>
            </a:pPr>
            <a:endParaRPr lang="en-US" altLang="it-IT" sz="2000" dirty="0">
              <a:latin typeface="Roboto Light" panose="02000000000000000000" pitchFamily="2" charset="0"/>
              <a:ea typeface="Roboto Light" panose="02000000000000000000" pitchFamily="2" charset="0"/>
            </a:endParaRPr>
          </a:p>
          <a:p>
            <a:pPr marL="0" indent="0" algn="ctr" eaLnBrk="1" hangingPunct="1">
              <a:lnSpc>
                <a:spcPct val="80000"/>
              </a:lnSpc>
              <a:spcBef>
                <a:spcPts val="0"/>
              </a:spcBef>
              <a:buFont typeface="Lucida Grande"/>
              <a:buNone/>
              <a:defRPr/>
            </a:pPr>
            <a:r>
              <a:rPr lang="en-US" altLang="it-IT" sz="1600" dirty="0" smtClean="0">
                <a:latin typeface="Roboto Medium" panose="02000000000000000000" pitchFamily="2" charset="0"/>
                <a:ea typeface="Roboto Medium" panose="02000000000000000000" pitchFamily="2" charset="0"/>
              </a:rPr>
              <a:t>Connected machines </a:t>
            </a:r>
          </a:p>
          <a:p>
            <a:pPr marL="0" indent="0" algn="ctr" eaLnBrk="1" hangingPunct="1">
              <a:lnSpc>
                <a:spcPct val="80000"/>
              </a:lnSpc>
              <a:spcBef>
                <a:spcPts val="0"/>
              </a:spcBef>
              <a:buFont typeface="Lucida Grande"/>
              <a:buNone/>
              <a:defRPr/>
            </a:pPr>
            <a:r>
              <a:rPr lang="en-US" altLang="it-IT" sz="1600" dirty="0" smtClean="0">
                <a:latin typeface="Roboto Medium" panose="02000000000000000000" pitchFamily="2" charset="0"/>
                <a:ea typeface="Roboto Medium" panose="02000000000000000000" pitchFamily="2" charset="0"/>
              </a:rPr>
              <a:t>by 2020</a:t>
            </a:r>
            <a:endParaRPr lang="en-US" altLang="it-IT" sz="1600" dirty="0"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  <p:grpSp>
        <p:nvGrpSpPr>
          <p:cNvPr id="4" name="Gruppo 9"/>
          <p:cNvGrpSpPr/>
          <p:nvPr/>
        </p:nvGrpSpPr>
        <p:grpSpPr>
          <a:xfrm>
            <a:off x="1052835" y="2282206"/>
            <a:ext cx="2901382" cy="2852542"/>
            <a:chOff x="9393204" y="3145197"/>
            <a:chExt cx="2052142" cy="2052142"/>
          </a:xfrm>
        </p:grpSpPr>
        <p:sp>
          <p:nvSpPr>
            <p:cNvPr id="13" name="Arc 73"/>
            <p:cNvSpPr/>
            <p:nvPr/>
          </p:nvSpPr>
          <p:spPr>
            <a:xfrm>
              <a:off x="9497391" y="3258215"/>
              <a:ext cx="1831942" cy="1824126"/>
            </a:xfrm>
            <a:prstGeom prst="arc">
              <a:avLst>
                <a:gd name="adj1" fmla="val 19913321"/>
                <a:gd name="adj2" fmla="val 16411894"/>
              </a:avLst>
            </a:prstGeom>
            <a:ln w="6350">
              <a:solidFill>
                <a:schemeClr val="tx1">
                  <a:alpha val="25098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4" name="Arc 78"/>
            <p:cNvSpPr/>
            <p:nvPr/>
          </p:nvSpPr>
          <p:spPr>
            <a:xfrm>
              <a:off x="9393204" y="3145197"/>
              <a:ext cx="2052142" cy="2052142"/>
            </a:xfrm>
            <a:prstGeom prst="arc">
              <a:avLst>
                <a:gd name="adj1" fmla="val 3014442"/>
                <a:gd name="adj2" fmla="val 92643"/>
              </a:avLst>
            </a:prstGeom>
            <a:ln w="6350">
              <a:solidFill>
                <a:schemeClr val="tx1">
                  <a:lumMod val="85000"/>
                  <a:lumOff val="15000"/>
                  <a:alpha val="25098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15" name="Rectangle 4">
            <a:extLst>
              <a:ext uri="{FF2B5EF4-FFF2-40B4-BE49-F238E27FC236}">
                <a16:creationId xmlns="" xmlns:a16="http://schemas.microsoft.com/office/drawing/2014/main" id="{54D488D8-3DE3-41DA-905A-F0021BE57D09}"/>
              </a:ext>
            </a:extLst>
          </p:cNvPr>
          <p:cNvSpPr/>
          <p:nvPr/>
        </p:nvSpPr>
        <p:spPr>
          <a:xfrm>
            <a:off x="4186892" y="2886216"/>
            <a:ext cx="365823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pc="-40" dirty="0" smtClean="0">
                <a:solidFill>
                  <a:srgbClr val="6F6F6E"/>
                </a:solidFill>
                <a:latin typeface="Roboto Light" pitchFamily="2" charset="0"/>
                <a:ea typeface="Roboto Light" pitchFamily="2" charset="0"/>
                <a:cs typeface="Arial Unicode MS"/>
              </a:rPr>
              <a:t>With its new IIOT platform, </a:t>
            </a:r>
            <a:r>
              <a:rPr lang="en-US" spc="-40" dirty="0" err="1" smtClean="0">
                <a:solidFill>
                  <a:srgbClr val="6F6F6E"/>
                </a:solidFill>
                <a:latin typeface="Roboto Light" pitchFamily="2" charset="0"/>
                <a:ea typeface="Roboto Light" pitchFamily="2" charset="0"/>
                <a:cs typeface="Arial Unicode MS"/>
              </a:rPr>
              <a:t>Biesse</a:t>
            </a:r>
            <a:r>
              <a:rPr lang="en-US" spc="-40" dirty="0" smtClean="0">
                <a:solidFill>
                  <a:srgbClr val="6F6F6E"/>
                </a:solidFill>
                <a:latin typeface="Roboto Light" pitchFamily="2" charset="0"/>
                <a:ea typeface="Roboto Light" pitchFamily="2" charset="0"/>
                <a:cs typeface="Arial Unicode MS"/>
              </a:rPr>
              <a:t> is transforming itself from product-oriented manufacturer to a digital business offering to its </a:t>
            </a:r>
            <a:r>
              <a:rPr lang="en-US" spc="-40" dirty="0">
                <a:solidFill>
                  <a:srgbClr val="6F6F6E"/>
                </a:solidFill>
                <a:latin typeface="Roboto Light" pitchFamily="2" charset="0"/>
                <a:ea typeface="Roboto Light" pitchFamily="2" charset="0"/>
                <a:cs typeface="Arial Unicode MS"/>
              </a:rPr>
              <a:t>customers value added services</a:t>
            </a:r>
            <a:endParaRPr lang="en-GB" spc="-40" dirty="0">
              <a:solidFill>
                <a:srgbClr val="6F6F6E"/>
              </a:solidFill>
              <a:latin typeface="Roboto Light" pitchFamily="2" charset="0"/>
              <a:ea typeface="Roboto Light" pitchFamily="2" charset="0"/>
              <a:cs typeface="Arial Unicode MS"/>
            </a:endParaRPr>
          </a:p>
        </p:txBody>
      </p:sp>
      <p:sp>
        <p:nvSpPr>
          <p:cNvPr id="16" name="TextBox 48">
            <a:extLst>
              <a:ext uri="{FF2B5EF4-FFF2-40B4-BE49-F238E27FC236}">
                <a16:creationId xmlns="" xmlns:a16="http://schemas.microsoft.com/office/drawing/2014/main" id="{3692C91F-801F-43ED-B921-D57F1E02139C}"/>
              </a:ext>
            </a:extLst>
          </p:cNvPr>
          <p:cNvSpPr txBox="1"/>
          <p:nvPr/>
        </p:nvSpPr>
        <p:spPr>
          <a:xfrm>
            <a:off x="4070179" y="2489806"/>
            <a:ext cx="25228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95250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</a:pPr>
            <a:r>
              <a:rPr lang="en-GB" spc="-40" dirty="0" smtClean="0">
                <a:solidFill>
                  <a:srgbClr val="6F6F6E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Arial Unicode MS"/>
              </a:rPr>
              <a:t>Route to new services </a:t>
            </a:r>
            <a:endParaRPr lang="en-GB" spc="-40" dirty="0">
              <a:solidFill>
                <a:srgbClr val="6F6F6E"/>
              </a:solidFill>
              <a:latin typeface="Roboto Black" panose="02000000000000000000" pitchFamily="2" charset="0"/>
              <a:ea typeface="Roboto Black" panose="02000000000000000000" pitchFamily="2" charset="0"/>
              <a:cs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025100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Oggetto 13" hidden="1"/>
          <p:cNvGraphicFramePr>
            <a:graphicFrameLocks noChangeAspect="1"/>
          </p:cNvGraphicFramePr>
          <p:nvPr/>
        </p:nvGraphicFramePr>
        <p:xfrm>
          <a:off x="1587" y="1588"/>
          <a:ext cx="1587" cy="1587"/>
        </p:xfrm>
        <a:graphic>
          <a:graphicData uri="http://schemas.openxmlformats.org/presentationml/2006/ole">
            <p:oleObj spid="_x0000_s551938" name="Diapositiva think-cell" r:id="rId4" imgW="216" imgH="216" progId="TCLayout.ActiveDocument.1">
              <p:embed/>
            </p:oleObj>
          </a:graphicData>
        </a:graphic>
      </p:graphicFrame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15C8E-8325-4EA0-8D60-197EA95E9C0B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3" name="Rettangolo 2"/>
          <p:cNvSpPr/>
          <p:nvPr/>
        </p:nvSpPr>
        <p:spPr>
          <a:xfrm>
            <a:off x="9448800" y="215900"/>
            <a:ext cx="2743200" cy="6642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Figura a mano libera 6"/>
          <p:cNvSpPr/>
          <p:nvPr/>
        </p:nvSpPr>
        <p:spPr>
          <a:xfrm>
            <a:off x="1557" y="-17092"/>
            <a:ext cx="12235074" cy="6896193"/>
          </a:xfrm>
          <a:custGeom>
            <a:avLst/>
            <a:gdLst>
              <a:gd name="connsiteX0" fmla="*/ 0 w 12224825"/>
              <a:gd name="connsiteY0" fmla="*/ 6879102 h 6893170"/>
              <a:gd name="connsiteX1" fmla="*/ 28136 w 12224825"/>
              <a:gd name="connsiteY1" fmla="*/ 6049108 h 6893170"/>
              <a:gd name="connsiteX2" fmla="*/ 8412480 w 12224825"/>
              <a:gd name="connsiteY2" fmla="*/ 14068 h 6893170"/>
              <a:gd name="connsiteX3" fmla="*/ 12210757 w 12224825"/>
              <a:gd name="connsiteY3" fmla="*/ 0 h 6893170"/>
              <a:gd name="connsiteX4" fmla="*/ 12224825 w 12224825"/>
              <a:gd name="connsiteY4" fmla="*/ 6893170 h 6893170"/>
              <a:gd name="connsiteX5" fmla="*/ 0 w 12224825"/>
              <a:gd name="connsiteY5" fmla="*/ 6879102 h 6893170"/>
              <a:gd name="connsiteX0" fmla="*/ 0 w 12228926"/>
              <a:gd name="connsiteY0" fmla="*/ 6896228 h 6910296"/>
              <a:gd name="connsiteX1" fmla="*/ 28136 w 12228926"/>
              <a:gd name="connsiteY1" fmla="*/ 6066234 h 6910296"/>
              <a:gd name="connsiteX2" fmla="*/ 8412480 w 12228926"/>
              <a:gd name="connsiteY2" fmla="*/ 31194 h 6910296"/>
              <a:gd name="connsiteX3" fmla="*/ 12227848 w 12228926"/>
              <a:gd name="connsiteY3" fmla="*/ 0 h 6910296"/>
              <a:gd name="connsiteX4" fmla="*/ 12224825 w 12228926"/>
              <a:gd name="connsiteY4" fmla="*/ 6910296 h 6910296"/>
              <a:gd name="connsiteX5" fmla="*/ 0 w 12228926"/>
              <a:gd name="connsiteY5" fmla="*/ 6896228 h 6910296"/>
              <a:gd name="connsiteX0" fmla="*/ 0 w 12228926"/>
              <a:gd name="connsiteY0" fmla="*/ 6896228 h 6910296"/>
              <a:gd name="connsiteX1" fmla="*/ 28136 w 12228926"/>
              <a:gd name="connsiteY1" fmla="*/ 6066234 h 6910296"/>
              <a:gd name="connsiteX2" fmla="*/ 8421025 w 12228926"/>
              <a:gd name="connsiteY2" fmla="*/ 14068 h 6910296"/>
              <a:gd name="connsiteX3" fmla="*/ 12227848 w 12228926"/>
              <a:gd name="connsiteY3" fmla="*/ 0 h 6910296"/>
              <a:gd name="connsiteX4" fmla="*/ 12224825 w 12228926"/>
              <a:gd name="connsiteY4" fmla="*/ 6910296 h 6910296"/>
              <a:gd name="connsiteX5" fmla="*/ 0 w 12228926"/>
              <a:gd name="connsiteY5" fmla="*/ 6896228 h 6910296"/>
              <a:gd name="connsiteX0" fmla="*/ 33857 w 12262783"/>
              <a:gd name="connsiteY0" fmla="*/ 6896228 h 6910296"/>
              <a:gd name="connsiteX1" fmla="*/ 0 w 12262783"/>
              <a:gd name="connsiteY1" fmla="*/ 6097294 h 6910296"/>
              <a:gd name="connsiteX2" fmla="*/ 8454882 w 12262783"/>
              <a:gd name="connsiteY2" fmla="*/ 14068 h 6910296"/>
              <a:gd name="connsiteX3" fmla="*/ 12261705 w 12262783"/>
              <a:gd name="connsiteY3" fmla="*/ 0 h 6910296"/>
              <a:gd name="connsiteX4" fmla="*/ 12258682 w 12262783"/>
              <a:gd name="connsiteY4" fmla="*/ 6910296 h 6910296"/>
              <a:gd name="connsiteX5" fmla="*/ 33857 w 12262783"/>
              <a:gd name="connsiteY5" fmla="*/ 6896228 h 6910296"/>
              <a:gd name="connsiteX0" fmla="*/ 6148 w 12235074"/>
              <a:gd name="connsiteY0" fmla="*/ 6896228 h 6910296"/>
              <a:gd name="connsiteX1" fmla="*/ 0 w 12235074"/>
              <a:gd name="connsiteY1" fmla="*/ 6069528 h 6910296"/>
              <a:gd name="connsiteX2" fmla="*/ 8427173 w 12235074"/>
              <a:gd name="connsiteY2" fmla="*/ 14068 h 6910296"/>
              <a:gd name="connsiteX3" fmla="*/ 12233996 w 12235074"/>
              <a:gd name="connsiteY3" fmla="*/ 0 h 6910296"/>
              <a:gd name="connsiteX4" fmla="*/ 12230973 w 12235074"/>
              <a:gd name="connsiteY4" fmla="*/ 6910296 h 6910296"/>
              <a:gd name="connsiteX5" fmla="*/ 6148 w 12235074"/>
              <a:gd name="connsiteY5" fmla="*/ 6896228 h 6910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235074" h="6910296">
                <a:moveTo>
                  <a:pt x="6148" y="6896228"/>
                </a:moveTo>
                <a:cubicBezTo>
                  <a:pt x="4099" y="6620661"/>
                  <a:pt x="2049" y="6345095"/>
                  <a:pt x="0" y="6069528"/>
                </a:cubicBezTo>
                <a:lnTo>
                  <a:pt x="8427173" y="14068"/>
                </a:lnTo>
                <a:lnTo>
                  <a:pt x="12233996" y="0"/>
                </a:lnTo>
                <a:cubicBezTo>
                  <a:pt x="12238685" y="2297723"/>
                  <a:pt x="12226284" y="4612573"/>
                  <a:pt x="12230973" y="6910296"/>
                </a:cubicBezTo>
                <a:lnTo>
                  <a:pt x="6148" y="6896228"/>
                </a:lnTo>
                <a:close/>
              </a:path>
            </a:pathLst>
          </a:custGeom>
          <a:solidFill>
            <a:srgbClr val="BAB9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object 8"/>
          <p:cNvSpPr/>
          <p:nvPr/>
        </p:nvSpPr>
        <p:spPr>
          <a:xfrm>
            <a:off x="10472088" y="4452174"/>
            <a:ext cx="1664865" cy="2416587"/>
          </a:xfrm>
          <a:custGeom>
            <a:avLst/>
            <a:gdLst/>
            <a:ahLst/>
            <a:cxnLst/>
            <a:rect l="l" t="t" r="r" b="b"/>
            <a:pathLst>
              <a:path w="1657984" h="2378710">
                <a:moveTo>
                  <a:pt x="1657571" y="14"/>
                </a:moveTo>
                <a:lnTo>
                  <a:pt x="0" y="1190713"/>
                </a:lnTo>
                <a:lnTo>
                  <a:pt x="1657571" y="2378098"/>
                </a:lnTo>
                <a:lnTo>
                  <a:pt x="1657571" y="14"/>
                </a:lnTo>
              </a:path>
            </a:pathLst>
          </a:custGeom>
          <a:solidFill>
            <a:srgbClr val="6E6F72">
              <a:alpha val="6980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8"/>
          <p:cNvSpPr/>
          <p:nvPr/>
        </p:nvSpPr>
        <p:spPr>
          <a:xfrm flipH="1">
            <a:off x="10465837" y="3252178"/>
            <a:ext cx="1664262" cy="2401808"/>
          </a:xfrm>
          <a:custGeom>
            <a:avLst/>
            <a:gdLst/>
            <a:ahLst/>
            <a:cxnLst/>
            <a:rect l="l" t="t" r="r" b="b"/>
            <a:pathLst>
              <a:path w="1657984" h="2378710">
                <a:moveTo>
                  <a:pt x="1657571" y="14"/>
                </a:moveTo>
                <a:lnTo>
                  <a:pt x="0" y="1190713"/>
                </a:lnTo>
                <a:lnTo>
                  <a:pt x="1657571" y="2378098"/>
                </a:lnTo>
                <a:lnTo>
                  <a:pt x="1657571" y="14"/>
                </a:lnTo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3" name="Segnaposto contenuto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50061" y="5717940"/>
            <a:ext cx="2750950" cy="255210"/>
          </a:xfrm>
          <a:prstGeom prst="rect">
            <a:avLst/>
          </a:prstGeom>
        </p:spPr>
      </p:pic>
      <p:sp>
        <p:nvSpPr>
          <p:cNvPr id="10" name="Titolo 1"/>
          <p:cNvSpPr txBox="1">
            <a:spLocks/>
          </p:cNvSpPr>
          <p:nvPr/>
        </p:nvSpPr>
        <p:spPr bwMode="auto">
          <a:xfrm>
            <a:off x="3777335" y="3298370"/>
            <a:ext cx="7870375" cy="1318109"/>
          </a:xfrm>
          <a:prstGeom prst="rect">
            <a:avLst/>
          </a:prstGeom>
          <a:noFill/>
          <a:ln>
            <a:noFill/>
          </a:ln>
        </p:spPr>
        <p:txBody>
          <a:bodyPr lIns="65290" tIns="0" rIns="0" bIns="0" anchor="ctr"/>
          <a:lstStyle>
            <a:lvl1pPr algn="l" defTabSz="496888" rtl="0" eaLnBrk="0" fontAlgn="base" hangingPunct="0">
              <a:spcBef>
                <a:spcPct val="0"/>
              </a:spcBef>
              <a:spcAft>
                <a:spcPct val="0"/>
              </a:spcAft>
              <a:defRPr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496888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Roboto Thin" pitchFamily="2" charset="0"/>
              </a:defRPr>
            </a:lvl2pPr>
            <a:lvl3pPr algn="l" defTabSz="496888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Roboto Thin" pitchFamily="2" charset="0"/>
              </a:defRPr>
            </a:lvl3pPr>
            <a:lvl4pPr algn="l" defTabSz="496888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Roboto Thin" pitchFamily="2" charset="0"/>
              </a:defRPr>
            </a:lvl4pPr>
            <a:lvl5pPr algn="l" defTabSz="496888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Roboto Thin" pitchFamily="2" charset="0"/>
              </a:defRPr>
            </a:lvl5pPr>
            <a:lvl6pPr marL="457200" algn="l" defTabSz="496888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Roboto Thin" pitchFamily="2" charset="0"/>
              </a:defRPr>
            </a:lvl6pPr>
            <a:lvl7pPr marL="914400" algn="l" defTabSz="496888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Roboto Thin" pitchFamily="2" charset="0"/>
              </a:defRPr>
            </a:lvl7pPr>
            <a:lvl8pPr marL="1371600" algn="l" defTabSz="496888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Roboto Thin" pitchFamily="2" charset="0"/>
              </a:defRPr>
            </a:lvl8pPr>
            <a:lvl9pPr marL="1828800" algn="l" defTabSz="496888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Roboto Thin" pitchFamily="2" charset="0"/>
              </a:defRPr>
            </a:lvl9pPr>
          </a:lstStyle>
          <a:p>
            <a:pPr eaLnBrk="1" hangingPunct="1">
              <a:defRPr/>
            </a:pPr>
            <a:r>
              <a:rPr lang="it-IT" altLang="en-US" sz="4000" b="1" dirty="0" smtClean="0">
                <a:solidFill>
                  <a:srgbClr val="6E6F72"/>
                </a:solidFill>
                <a:latin typeface="Roboto Thin" pitchFamily="2" charset="0"/>
                <a:ea typeface="Roboto Thin" pitchFamily="2" charset="0"/>
              </a:rPr>
              <a:t>Group people </a:t>
            </a:r>
            <a:r>
              <a:rPr lang="it-IT" altLang="en-US" sz="4000" b="1" dirty="0" err="1" smtClean="0">
                <a:solidFill>
                  <a:srgbClr val="6E6F72"/>
                </a:solidFill>
                <a:latin typeface="Roboto Thin" pitchFamily="2" charset="0"/>
                <a:ea typeface="Roboto Thin" pitchFamily="2" charset="0"/>
              </a:rPr>
              <a:t>distribution</a:t>
            </a:r>
            <a:endParaRPr lang="it-IT" altLang="en-US" sz="4000" b="1" dirty="0" smtClean="0">
              <a:solidFill>
                <a:srgbClr val="6E6F72"/>
              </a:solidFill>
              <a:latin typeface="Roboto Thin" pitchFamily="2" charset="0"/>
              <a:ea typeface="Roboto Thin" pitchFamily="2" charset="0"/>
            </a:endParaRPr>
          </a:p>
          <a:p>
            <a:pPr eaLnBrk="1" hangingPunct="1">
              <a:defRPr/>
            </a:pPr>
            <a:endParaRPr lang="it-IT" altLang="en-US" sz="4000" b="1" dirty="0" smtClean="0">
              <a:solidFill>
                <a:srgbClr val="6E6F72"/>
              </a:solidFill>
              <a:latin typeface="Roboto Thin" pitchFamily="2" charset="0"/>
              <a:ea typeface="Roboto Thin" pitchFamily="2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782714" y="680126"/>
            <a:ext cx="10190086" cy="2182812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600" kern="1200">
                <a:solidFill>
                  <a:schemeClr val="tx1">
                    <a:lumMod val="75000"/>
                    <a:lumOff val="25000"/>
                  </a:schemeClr>
                </a:solidFill>
                <a:latin typeface="Roboto Thin" pitchFamily="2" charset="0"/>
                <a:ea typeface="Roboto Thin" pitchFamily="2" charset="0"/>
                <a:cs typeface="+mj-cs"/>
              </a:defRPr>
            </a:lvl1pPr>
          </a:lstStyle>
          <a:p>
            <a:r>
              <a:rPr lang="it-IT" altLang="en-US" sz="3600" dirty="0" smtClean="0">
                <a:solidFill>
                  <a:srgbClr val="707173"/>
                </a:solidFill>
                <a:latin typeface="Roboto Thin"/>
              </a:rPr>
              <a:t>Biesse </a:t>
            </a:r>
            <a:r>
              <a:rPr lang="it-IT" altLang="en-US" sz="3600" dirty="0" err="1" smtClean="0">
                <a:solidFill>
                  <a:srgbClr val="707173"/>
                </a:solidFill>
                <a:latin typeface="Roboto Thin"/>
              </a:rPr>
              <a:t>highlights</a:t>
            </a:r>
            <a:r>
              <a:rPr lang="it-IT" altLang="en-US" sz="3600" dirty="0" smtClean="0">
                <a:solidFill>
                  <a:srgbClr val="707173"/>
                </a:solidFill>
                <a:latin typeface="Roboto Thin"/>
              </a:rPr>
              <a:t> IQ 2018</a:t>
            </a:r>
            <a:endParaRPr lang="en-US" sz="3600" dirty="0">
              <a:solidFill>
                <a:srgbClr val="707173"/>
              </a:solidFill>
              <a:latin typeface="Roboto Thi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08053365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Oggetto 13" hidden="1"/>
          <p:cNvGraphicFramePr>
            <a:graphicFrameLocks noChangeAspect="1"/>
          </p:cNvGraphicFramePr>
          <p:nvPr/>
        </p:nvGraphicFramePr>
        <p:xfrm>
          <a:off x="1587" y="1588"/>
          <a:ext cx="1587" cy="1587"/>
        </p:xfrm>
        <a:graphic>
          <a:graphicData uri="http://schemas.openxmlformats.org/presentationml/2006/ole">
            <p:oleObj spid="_x0000_s695297" name="Diapositiva think-cell" r:id="rId3" imgW="216" imgH="216" progId="TCLayout.ActiveDocument.1">
              <p:embed/>
            </p:oleObj>
          </a:graphicData>
        </a:graphic>
      </p:graphicFrame>
      <p:sp>
        <p:nvSpPr>
          <p:cNvPr id="8" name="Rettangolo 7"/>
          <p:cNvSpPr/>
          <p:nvPr/>
        </p:nvSpPr>
        <p:spPr>
          <a:xfrm>
            <a:off x="9533550" y="1351696"/>
            <a:ext cx="1198324" cy="5367879"/>
          </a:xfrm>
          <a:prstGeom prst="rect">
            <a:avLst/>
          </a:prstGeom>
          <a:solidFill>
            <a:srgbClr val="1DA789">
              <a:alpha val="10196"/>
            </a:srgbClr>
          </a:solidFill>
          <a:ln w="28575">
            <a:solidFill>
              <a:srgbClr val="1DA7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aphicFrame>
        <p:nvGraphicFramePr>
          <p:cNvPr id="12" name="Segnaposto contenuto 9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="" xmlns:p14="http://schemas.microsoft.com/office/powerpoint/2010/main" val="1937801865"/>
              </p:ext>
            </p:extLst>
          </p:nvPr>
        </p:nvGraphicFramePr>
        <p:xfrm>
          <a:off x="824892" y="1441379"/>
          <a:ext cx="9724600" cy="5378262"/>
        </p:xfrm>
        <a:graphic>
          <a:graphicData uri="http://schemas.openxmlformats.org/drawingml/2006/table">
            <a:tbl>
              <a:tblPr firstRow="1" bandCol="1">
                <a:effectLst/>
                <a:tableStyleId>{073A0DAA-6AF3-43AB-8588-CEC1D06C72B9}</a:tableStyleId>
              </a:tblPr>
              <a:tblGrid>
                <a:gridCol w="1463587"/>
                <a:gridCol w="842712"/>
                <a:gridCol w="922225"/>
                <a:gridCol w="922225"/>
                <a:gridCol w="922225"/>
                <a:gridCol w="922225"/>
                <a:gridCol w="1021709"/>
                <a:gridCol w="902564"/>
                <a:gridCol w="902564"/>
                <a:gridCol w="902564"/>
              </a:tblGrid>
              <a:tr h="400417">
                <a:tc>
                  <a:txBody>
                    <a:bodyPr/>
                    <a:lstStyle/>
                    <a:p>
                      <a:pPr algn="ctr"/>
                      <a:endParaRPr lang="it-IT" sz="800" b="0" dirty="0" smtClean="0">
                        <a:solidFill>
                          <a:schemeClr val="tx1"/>
                        </a:solidFill>
                        <a:latin typeface="Roboto Light" panose="02000000000000000000" pitchFamily="2" charset="0"/>
                        <a:ea typeface="Roboto Light" panose="02000000000000000000" pitchFamily="2" charset="0"/>
                      </a:endParaRPr>
                    </a:p>
                  </a:txBody>
                  <a:tcPr marL="97922" marR="97922" marT="97935" marB="9793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977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="0" kern="1200" dirty="0" smtClean="0">
                          <a:solidFill>
                            <a:srgbClr val="6D6E71"/>
                          </a:solidFill>
                          <a:effectLst/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+mn-cs"/>
                        </a:rPr>
                        <a:t>FY</a:t>
                      </a:r>
                      <a:r>
                        <a:rPr lang="it-IT" sz="1200" b="0" kern="1200" baseline="0" dirty="0" smtClean="0">
                          <a:solidFill>
                            <a:srgbClr val="6D6E71"/>
                          </a:solidFill>
                          <a:effectLst/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+mn-cs"/>
                        </a:rPr>
                        <a:t> </a:t>
                      </a:r>
                      <a:r>
                        <a:rPr lang="it-IT" sz="1200" b="0" kern="1200" dirty="0" smtClean="0">
                          <a:solidFill>
                            <a:srgbClr val="6D6E71"/>
                          </a:solidFill>
                          <a:effectLst/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+mn-cs"/>
                        </a:rPr>
                        <a:t>2010</a:t>
                      </a:r>
                    </a:p>
                  </a:txBody>
                  <a:tcPr marL="97922" marR="97922" marT="97935" marB="9793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977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="0" kern="1200" dirty="0" smtClean="0">
                          <a:solidFill>
                            <a:srgbClr val="6D6E71"/>
                          </a:solidFill>
                          <a:effectLst/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+mn-cs"/>
                        </a:rPr>
                        <a:t>FY 2011</a:t>
                      </a:r>
                    </a:p>
                  </a:txBody>
                  <a:tcPr marL="97922" marR="97922" marT="97935" marB="9793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977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="0" kern="1200" dirty="0" smtClean="0">
                          <a:solidFill>
                            <a:srgbClr val="6D6E71"/>
                          </a:solidFill>
                          <a:effectLst/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+mn-cs"/>
                        </a:rPr>
                        <a:t>FY 2012</a:t>
                      </a:r>
                    </a:p>
                  </a:txBody>
                  <a:tcPr marL="97922" marR="97922" marT="97935" marB="9793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977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="0" kern="1200" dirty="0" smtClean="0">
                          <a:solidFill>
                            <a:srgbClr val="6D6E71"/>
                          </a:solidFill>
                          <a:effectLst/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+mn-cs"/>
                        </a:rPr>
                        <a:t>FY 2013</a:t>
                      </a:r>
                      <a:endParaRPr lang="it-IT" sz="1200" b="0" kern="1200" dirty="0">
                        <a:solidFill>
                          <a:srgbClr val="6D6E71"/>
                        </a:solidFill>
                        <a:effectLst/>
                        <a:latin typeface="Roboto Medium" panose="02000000000000000000" pitchFamily="2" charset="0"/>
                        <a:ea typeface="Roboto Medium" panose="02000000000000000000" pitchFamily="2" charset="0"/>
                        <a:cs typeface="+mn-cs"/>
                      </a:endParaRPr>
                    </a:p>
                  </a:txBody>
                  <a:tcPr marL="97922" marR="97922" marT="97935" marB="9793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977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="0" kern="1200" dirty="0" smtClean="0">
                          <a:solidFill>
                            <a:srgbClr val="6D6E71"/>
                          </a:solidFill>
                          <a:effectLst/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+mn-cs"/>
                        </a:rPr>
                        <a:t>FY 2014</a:t>
                      </a:r>
                      <a:endParaRPr lang="it-IT" sz="1200" b="0" kern="1200" dirty="0">
                        <a:solidFill>
                          <a:srgbClr val="6D6E71"/>
                        </a:solidFill>
                        <a:effectLst/>
                        <a:latin typeface="Roboto Medium" panose="02000000000000000000" pitchFamily="2" charset="0"/>
                        <a:ea typeface="Roboto Medium" panose="02000000000000000000" pitchFamily="2" charset="0"/>
                        <a:cs typeface="+mn-cs"/>
                      </a:endParaRPr>
                    </a:p>
                  </a:txBody>
                  <a:tcPr marL="97922" marR="97922" marT="97935" marB="9793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977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="0" kern="1200" dirty="0" smtClean="0">
                          <a:solidFill>
                            <a:srgbClr val="6D6E71"/>
                          </a:solidFill>
                          <a:effectLst/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+mn-cs"/>
                        </a:rPr>
                        <a:t>FY 2016</a:t>
                      </a:r>
                      <a:endParaRPr lang="it-IT" sz="1200" b="0" kern="1200" dirty="0">
                        <a:solidFill>
                          <a:srgbClr val="6D6E71"/>
                        </a:solidFill>
                        <a:effectLst/>
                        <a:latin typeface="Roboto Medium" panose="02000000000000000000" pitchFamily="2" charset="0"/>
                        <a:ea typeface="Roboto Medium" panose="02000000000000000000" pitchFamily="2" charset="0"/>
                        <a:cs typeface="+mn-cs"/>
                      </a:endParaRPr>
                    </a:p>
                  </a:txBody>
                  <a:tcPr marL="97922" marR="97922" marT="97935" marB="9793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977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="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+mn-cs"/>
                        </a:rPr>
                        <a:t>FY 2016</a:t>
                      </a:r>
                    </a:p>
                  </a:txBody>
                  <a:tcPr marL="97922" marR="97922" marT="97935" marB="9793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977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="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+mn-cs"/>
                        </a:rPr>
                        <a:t>FY 2017</a:t>
                      </a:r>
                    </a:p>
                  </a:txBody>
                  <a:tcPr marL="97922" marR="97922" marT="97935" marB="9793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977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="0" i="1" kern="1200" dirty="0" smtClean="0">
                          <a:solidFill>
                            <a:srgbClr val="C00000"/>
                          </a:solidFill>
                          <a:effectLst/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+mn-cs"/>
                        </a:rPr>
                        <a:t>IQ</a:t>
                      </a:r>
                      <a:r>
                        <a:rPr lang="it-IT" sz="1200" b="0" i="1" kern="1200" baseline="0" dirty="0" smtClean="0">
                          <a:solidFill>
                            <a:srgbClr val="C00000"/>
                          </a:solidFill>
                          <a:effectLst/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+mn-cs"/>
                        </a:rPr>
                        <a:t> 2018</a:t>
                      </a:r>
                      <a:endParaRPr lang="it-IT" sz="1200" b="0" i="1" kern="1200" dirty="0" smtClean="0">
                        <a:solidFill>
                          <a:srgbClr val="C00000"/>
                        </a:solidFill>
                        <a:effectLst/>
                        <a:latin typeface="Roboto Medium" panose="02000000000000000000" pitchFamily="2" charset="0"/>
                        <a:ea typeface="Roboto Medium" panose="02000000000000000000" pitchFamily="2" charset="0"/>
                        <a:cs typeface="+mn-cs"/>
                      </a:endParaRPr>
                    </a:p>
                  </a:txBody>
                  <a:tcPr marL="97922" marR="97922" marT="97935" marB="9793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64447">
                <a:tc>
                  <a:txBody>
                    <a:bodyPr/>
                    <a:lstStyle/>
                    <a:p>
                      <a:pPr algn="ctr" defTabSz="650875"/>
                      <a:r>
                        <a:rPr lang="it-IT" sz="1400" b="0" i="0" dirty="0" smtClean="0">
                          <a:solidFill>
                            <a:srgbClr val="6D6E71"/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</a:rPr>
                        <a:t>Production</a:t>
                      </a:r>
                    </a:p>
                    <a:p>
                      <a:pPr algn="ctr" defTabSz="650875"/>
                      <a:r>
                        <a:rPr lang="it-IT" sz="800" b="0" i="0" dirty="0" smtClean="0">
                          <a:solidFill>
                            <a:srgbClr val="6D6E71"/>
                          </a:solidFill>
                          <a:latin typeface="Roboto Light" panose="02000000000000000000" pitchFamily="2" charset="0"/>
                          <a:ea typeface="Roboto Light" panose="02000000000000000000" pitchFamily="2" charset="0"/>
                          <a:cs typeface="Arial" pitchFamily="34" charset="0"/>
                        </a:rPr>
                        <a:t>% </a:t>
                      </a:r>
                      <a:r>
                        <a:rPr lang="it-IT" sz="800" b="0" i="0" dirty="0" err="1" smtClean="0">
                          <a:solidFill>
                            <a:srgbClr val="6D6E71"/>
                          </a:solidFill>
                          <a:latin typeface="Roboto Light" panose="02000000000000000000" pitchFamily="2" charset="0"/>
                          <a:ea typeface="Roboto Light" panose="02000000000000000000" pitchFamily="2" charset="0"/>
                          <a:cs typeface="Arial" pitchFamily="34" charset="0"/>
                        </a:rPr>
                        <a:t>of</a:t>
                      </a:r>
                      <a:r>
                        <a:rPr lang="it-IT" sz="800" b="0" i="0" dirty="0" smtClean="0">
                          <a:solidFill>
                            <a:srgbClr val="6D6E71"/>
                          </a:solidFill>
                          <a:latin typeface="Roboto Light" panose="02000000000000000000" pitchFamily="2" charset="0"/>
                          <a:ea typeface="Roboto Light" panose="02000000000000000000" pitchFamily="2" charset="0"/>
                          <a:cs typeface="Arial" pitchFamily="34" charset="0"/>
                        </a:rPr>
                        <a:t> total people</a:t>
                      </a:r>
                      <a:endParaRPr lang="en-GB" sz="800" b="0" i="0" dirty="0" smtClean="0">
                        <a:solidFill>
                          <a:srgbClr val="6D6E71"/>
                        </a:solidFill>
                        <a:latin typeface="Roboto Light" panose="02000000000000000000" pitchFamily="2" charset="0"/>
                        <a:ea typeface="Roboto Light" panose="02000000000000000000" pitchFamily="2" charset="0"/>
                        <a:cs typeface="Arial" pitchFamily="34" charset="0"/>
                      </a:endParaRPr>
                    </a:p>
                  </a:txBody>
                  <a:tcPr marL="97922" marR="97922" marT="97935" marB="97935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dirty="0" smtClean="0">
                          <a:solidFill>
                            <a:srgbClr val="6D6E71"/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</a:rPr>
                        <a:t>965</a:t>
                      </a:r>
                    </a:p>
                    <a:p>
                      <a:pPr algn="ctr"/>
                      <a:r>
                        <a:rPr lang="it-IT" sz="1000" dirty="0" smtClean="0">
                          <a:solidFill>
                            <a:srgbClr val="6D6E71"/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</a:rPr>
                        <a:t>41%</a:t>
                      </a:r>
                    </a:p>
                  </a:txBody>
                  <a:tcPr marL="107986" marR="107986" marT="108000" marB="108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it-IT" sz="1000" kern="1200" dirty="0" smtClean="0">
                          <a:solidFill>
                            <a:srgbClr val="6D6E71"/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+mn-cs"/>
                        </a:rPr>
                        <a:t>1.250</a:t>
                      </a:r>
                    </a:p>
                    <a:p>
                      <a:pPr marL="0" algn="ctr" defTabSz="914400" rtl="0" eaLnBrk="1" latinLnBrk="0" hangingPunct="1"/>
                      <a:r>
                        <a:rPr lang="it-IT" sz="1000" kern="1200" dirty="0" smtClean="0">
                          <a:solidFill>
                            <a:srgbClr val="6D6E71"/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+mn-cs"/>
                        </a:rPr>
                        <a:t>46%</a:t>
                      </a:r>
                    </a:p>
                  </a:txBody>
                  <a:tcPr marL="107986" marR="107986" marT="108000" marB="108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it-IT" sz="1000" kern="1200" dirty="0" smtClean="0">
                          <a:solidFill>
                            <a:srgbClr val="6D6E71"/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+mn-cs"/>
                        </a:rPr>
                        <a:t>1.265</a:t>
                      </a:r>
                    </a:p>
                    <a:p>
                      <a:pPr marL="0" algn="ctr" defTabSz="914400" rtl="0" eaLnBrk="1" latinLnBrk="0" hangingPunct="1"/>
                      <a:r>
                        <a:rPr lang="it-IT" sz="1000" kern="1200" dirty="0" smtClean="0">
                          <a:solidFill>
                            <a:srgbClr val="6D6E71"/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+mn-cs"/>
                        </a:rPr>
                        <a:t>45%</a:t>
                      </a:r>
                    </a:p>
                  </a:txBody>
                  <a:tcPr marL="107986" marR="107986" marT="108000" marB="108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it-IT" sz="1000" kern="1200" dirty="0" smtClean="0">
                          <a:solidFill>
                            <a:srgbClr val="6D6E71"/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+mn-cs"/>
                        </a:rPr>
                        <a:t>1.175</a:t>
                      </a:r>
                    </a:p>
                    <a:p>
                      <a:pPr marL="0" algn="ctr" defTabSz="914400" rtl="0" eaLnBrk="1" latinLnBrk="0" hangingPunct="1"/>
                      <a:r>
                        <a:rPr lang="it-IT" sz="1000" kern="1200" dirty="0" smtClean="0">
                          <a:solidFill>
                            <a:srgbClr val="6D6E71"/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+mn-cs"/>
                        </a:rPr>
                        <a:t>44%</a:t>
                      </a:r>
                    </a:p>
                  </a:txBody>
                  <a:tcPr marL="107986" marR="107986" marT="108000" marB="108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it-IT" sz="1000" kern="1200" dirty="0" smtClean="0">
                          <a:solidFill>
                            <a:srgbClr val="6D6E71"/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+mn-cs"/>
                        </a:rPr>
                        <a:t>1.201</a:t>
                      </a:r>
                    </a:p>
                    <a:p>
                      <a:pPr marL="0" algn="ctr" defTabSz="914400" rtl="0" eaLnBrk="1" latinLnBrk="0" hangingPunct="1"/>
                      <a:r>
                        <a:rPr lang="it-IT" sz="1000" kern="1200" dirty="0" smtClean="0">
                          <a:solidFill>
                            <a:srgbClr val="6D6E71"/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+mn-cs"/>
                        </a:rPr>
                        <a:t>42%</a:t>
                      </a:r>
                    </a:p>
                  </a:txBody>
                  <a:tcPr marL="107986" marR="107986" marT="108000" marB="108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it-IT" sz="1000" kern="1200" dirty="0" smtClean="0">
                          <a:solidFill>
                            <a:srgbClr val="6D6E71"/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+mn-cs"/>
                        </a:rPr>
                        <a:t>1.335</a:t>
                      </a:r>
                    </a:p>
                    <a:p>
                      <a:pPr marL="0" algn="ctr" defTabSz="914400" rtl="0" eaLnBrk="1" latinLnBrk="0" hangingPunct="1"/>
                      <a:r>
                        <a:rPr lang="it-IT" sz="1000" kern="1200" dirty="0" smtClean="0">
                          <a:solidFill>
                            <a:srgbClr val="6D6E71"/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+mn-cs"/>
                        </a:rPr>
                        <a:t>42%</a:t>
                      </a:r>
                    </a:p>
                  </a:txBody>
                  <a:tcPr marL="107986" marR="107986" marT="108000" marB="108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it-IT" sz="1000" kern="1200" dirty="0" smtClean="0">
                          <a:solidFill>
                            <a:srgbClr val="6D6E71"/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+mn-cs"/>
                        </a:rPr>
                        <a:t>1.482</a:t>
                      </a:r>
                    </a:p>
                    <a:p>
                      <a:pPr marL="0" algn="ctr" defTabSz="914400" rtl="0" eaLnBrk="1" latinLnBrk="0" hangingPunct="1"/>
                      <a:r>
                        <a:rPr lang="it-IT" sz="1000" kern="1200" dirty="0" smtClean="0">
                          <a:solidFill>
                            <a:srgbClr val="6D6E71"/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+mn-cs"/>
                        </a:rPr>
                        <a:t>41%</a:t>
                      </a:r>
                    </a:p>
                  </a:txBody>
                  <a:tcPr marL="97922" marR="97922" marT="97935" marB="97935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it-IT" sz="1000" kern="1200" dirty="0" smtClean="0">
                          <a:solidFill>
                            <a:srgbClr val="6D6E71"/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+mn-cs"/>
                        </a:rPr>
                        <a:t>1.494</a:t>
                      </a:r>
                    </a:p>
                    <a:p>
                      <a:pPr marL="0" algn="ctr" defTabSz="914400" rtl="0" eaLnBrk="1" latinLnBrk="0" hangingPunct="1"/>
                      <a:r>
                        <a:rPr lang="it-IT" sz="1000" kern="1200" dirty="0" smtClean="0">
                          <a:solidFill>
                            <a:srgbClr val="6D6E71"/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+mn-cs"/>
                        </a:rPr>
                        <a:t>39%</a:t>
                      </a:r>
                    </a:p>
                  </a:txBody>
                  <a:tcPr marL="97922" marR="97922" marT="97935" marB="97935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it-IT" sz="1000" kern="1200" dirty="0" smtClean="0">
                          <a:solidFill>
                            <a:srgbClr val="6D6E71"/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+mn-cs"/>
                        </a:rPr>
                        <a:t>1.550</a:t>
                      </a:r>
                    </a:p>
                    <a:p>
                      <a:pPr marL="0" algn="ctr" defTabSz="914400" rtl="0" eaLnBrk="1" latinLnBrk="0" hangingPunct="1"/>
                      <a:r>
                        <a:rPr lang="it-IT" sz="1000" kern="1200" dirty="0" smtClean="0">
                          <a:solidFill>
                            <a:srgbClr val="6D6E71"/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+mn-cs"/>
                        </a:rPr>
                        <a:t>39%</a:t>
                      </a:r>
                    </a:p>
                  </a:txBody>
                  <a:tcPr marL="97922" marR="97922" marT="97935" marB="97935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43389">
                <a:tc>
                  <a:txBody>
                    <a:bodyPr/>
                    <a:lstStyle/>
                    <a:p>
                      <a:pPr algn="ctr"/>
                      <a:r>
                        <a:rPr lang="it-IT" sz="1200" b="0" i="0" dirty="0" smtClean="0">
                          <a:solidFill>
                            <a:srgbClr val="6D6E71"/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</a:rPr>
                        <a:t>Service &amp; </a:t>
                      </a:r>
                      <a:r>
                        <a:rPr lang="it-IT" sz="1200" b="0" i="0" dirty="0" err="1" smtClean="0">
                          <a:solidFill>
                            <a:srgbClr val="6D6E71"/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</a:rPr>
                        <a:t>After</a:t>
                      </a:r>
                      <a:r>
                        <a:rPr lang="it-IT" sz="1200" b="0" i="0" dirty="0" smtClean="0">
                          <a:solidFill>
                            <a:srgbClr val="6D6E71"/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</a:rPr>
                        <a:t> sale</a:t>
                      </a:r>
                    </a:p>
                    <a:p>
                      <a:pPr algn="ctr"/>
                      <a:r>
                        <a:rPr lang="it-IT" sz="800" b="0" i="0" dirty="0" smtClean="0">
                          <a:solidFill>
                            <a:srgbClr val="6D6E71"/>
                          </a:solidFill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% </a:t>
                      </a:r>
                      <a:r>
                        <a:rPr lang="it-IT" sz="800" b="0" i="0" kern="1200" dirty="0" err="1" smtClean="0">
                          <a:solidFill>
                            <a:srgbClr val="6D6E71"/>
                          </a:solidFill>
                          <a:latin typeface="Roboto Light" panose="02000000000000000000" pitchFamily="2" charset="0"/>
                          <a:ea typeface="Roboto Light" panose="02000000000000000000" pitchFamily="2" charset="0"/>
                          <a:cs typeface="Arial" pitchFamily="34" charset="0"/>
                        </a:rPr>
                        <a:t>of</a:t>
                      </a:r>
                      <a:r>
                        <a:rPr lang="it-IT" sz="800" b="0" i="0" kern="1200" dirty="0" smtClean="0">
                          <a:solidFill>
                            <a:srgbClr val="6D6E71"/>
                          </a:solidFill>
                          <a:latin typeface="Roboto Light" panose="02000000000000000000" pitchFamily="2" charset="0"/>
                          <a:ea typeface="Roboto Light" panose="02000000000000000000" pitchFamily="2" charset="0"/>
                          <a:cs typeface="Arial" pitchFamily="34" charset="0"/>
                        </a:rPr>
                        <a:t> total people</a:t>
                      </a:r>
                      <a:endParaRPr lang="it-IT" sz="800" b="0" i="0" dirty="0" smtClean="0">
                        <a:solidFill>
                          <a:srgbClr val="6D6E71"/>
                        </a:solidFill>
                        <a:latin typeface="Roboto Light" panose="02000000000000000000" pitchFamily="2" charset="0"/>
                        <a:ea typeface="Roboto Light" panose="02000000000000000000" pitchFamily="2" charset="0"/>
                      </a:endParaRPr>
                    </a:p>
                  </a:txBody>
                  <a:tcPr marL="97922" marR="97922" marT="97935" marB="9793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dirty="0" smtClean="0">
                          <a:solidFill>
                            <a:srgbClr val="6D6E71"/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</a:rPr>
                        <a:t>568</a:t>
                      </a:r>
                    </a:p>
                    <a:p>
                      <a:pPr algn="ctr"/>
                      <a:r>
                        <a:rPr lang="it-IT" sz="1000" dirty="0" smtClean="0">
                          <a:solidFill>
                            <a:srgbClr val="6D6E71"/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</a:rPr>
                        <a:t>24%</a:t>
                      </a:r>
                    </a:p>
                  </a:txBody>
                  <a:tcPr marL="107986" marR="107986" marT="108000" marB="108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it-IT" sz="1000" kern="1200" dirty="0" smtClean="0">
                          <a:solidFill>
                            <a:srgbClr val="6D6E71"/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+mn-cs"/>
                        </a:rPr>
                        <a:t>577</a:t>
                      </a:r>
                    </a:p>
                    <a:p>
                      <a:pPr marL="0" algn="ctr" defTabSz="914400" rtl="0" eaLnBrk="1" latinLnBrk="0" hangingPunct="1"/>
                      <a:r>
                        <a:rPr lang="it-IT" sz="1000" kern="1200" dirty="0" smtClean="0">
                          <a:solidFill>
                            <a:srgbClr val="6D6E71"/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+mn-cs"/>
                        </a:rPr>
                        <a:t>21%</a:t>
                      </a:r>
                    </a:p>
                  </a:txBody>
                  <a:tcPr marL="107986" marR="107986" marT="108000" marB="108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it-IT" sz="1000" kern="1200" dirty="0" smtClean="0">
                          <a:solidFill>
                            <a:srgbClr val="6D6E71"/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+mn-cs"/>
                        </a:rPr>
                        <a:t>574</a:t>
                      </a:r>
                    </a:p>
                    <a:p>
                      <a:pPr marL="0" algn="ctr" defTabSz="914400" rtl="0" eaLnBrk="1" latinLnBrk="0" hangingPunct="1"/>
                      <a:r>
                        <a:rPr lang="it-IT" sz="1000" kern="1200" dirty="0" smtClean="0">
                          <a:solidFill>
                            <a:srgbClr val="6D6E71"/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+mn-cs"/>
                        </a:rPr>
                        <a:t>21%</a:t>
                      </a:r>
                    </a:p>
                  </a:txBody>
                  <a:tcPr marL="107986" marR="107986" marT="108000" marB="108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it-IT" sz="1000" kern="1200" dirty="0" smtClean="0">
                          <a:solidFill>
                            <a:srgbClr val="6D6E71"/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+mn-cs"/>
                        </a:rPr>
                        <a:t>613</a:t>
                      </a:r>
                    </a:p>
                    <a:p>
                      <a:pPr marL="0" algn="ctr" defTabSz="914400" rtl="0" eaLnBrk="1" latinLnBrk="0" hangingPunct="1"/>
                      <a:r>
                        <a:rPr lang="it-IT" sz="1000" kern="1200" dirty="0" smtClean="0">
                          <a:solidFill>
                            <a:srgbClr val="6D6E71"/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+mn-cs"/>
                        </a:rPr>
                        <a:t>22%</a:t>
                      </a:r>
                    </a:p>
                  </a:txBody>
                  <a:tcPr marL="107986" marR="107986" marT="108000" marB="108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it-IT" sz="1000" kern="1200" dirty="0" smtClean="0">
                          <a:solidFill>
                            <a:srgbClr val="6D6E71"/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+mn-cs"/>
                        </a:rPr>
                        <a:t>628</a:t>
                      </a:r>
                    </a:p>
                    <a:p>
                      <a:pPr marL="0" algn="ctr" defTabSz="914400" rtl="0" eaLnBrk="1" latinLnBrk="0" hangingPunct="1"/>
                      <a:r>
                        <a:rPr lang="it-IT" sz="1000" kern="1200" dirty="0" smtClean="0">
                          <a:solidFill>
                            <a:srgbClr val="6D6E71"/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+mn-cs"/>
                        </a:rPr>
                        <a:t>22%</a:t>
                      </a:r>
                    </a:p>
                  </a:txBody>
                  <a:tcPr marL="107986" marR="107986" marT="108000" marB="108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it-IT" sz="1000" kern="1200" dirty="0" smtClean="0">
                          <a:solidFill>
                            <a:srgbClr val="6D6E71"/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+mn-cs"/>
                        </a:rPr>
                        <a:t>690</a:t>
                      </a:r>
                    </a:p>
                    <a:p>
                      <a:pPr marL="0" algn="ctr" defTabSz="914400" rtl="0" eaLnBrk="1" latinLnBrk="0" hangingPunct="1"/>
                      <a:r>
                        <a:rPr lang="it-IT" sz="1000" kern="1200" dirty="0" smtClean="0">
                          <a:solidFill>
                            <a:srgbClr val="6D6E71"/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+mn-cs"/>
                        </a:rPr>
                        <a:t>22%</a:t>
                      </a:r>
                    </a:p>
                  </a:txBody>
                  <a:tcPr marL="107986" marR="107986" marT="108000" marB="108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it-IT" sz="1000" kern="1200" dirty="0" smtClean="0">
                          <a:solidFill>
                            <a:srgbClr val="6D6E71"/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+mn-cs"/>
                        </a:rPr>
                        <a:t>803</a:t>
                      </a:r>
                    </a:p>
                    <a:p>
                      <a:pPr marL="0" algn="ctr" defTabSz="914400" rtl="0" eaLnBrk="1" latinLnBrk="0" hangingPunct="1"/>
                      <a:r>
                        <a:rPr lang="it-IT" sz="1000" kern="1200" dirty="0" smtClean="0">
                          <a:solidFill>
                            <a:srgbClr val="6D6E71"/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+mn-cs"/>
                        </a:rPr>
                        <a:t>22%</a:t>
                      </a:r>
                    </a:p>
                  </a:txBody>
                  <a:tcPr marL="97922" marR="97922" marT="97935" marB="97935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it-IT" sz="1000" kern="1200" dirty="0" smtClean="0">
                          <a:solidFill>
                            <a:srgbClr val="6D6E71"/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+mn-cs"/>
                        </a:rPr>
                        <a:t>894</a:t>
                      </a:r>
                    </a:p>
                    <a:p>
                      <a:pPr marL="0" algn="ctr" defTabSz="914400" rtl="0" eaLnBrk="1" latinLnBrk="0" hangingPunct="1"/>
                      <a:r>
                        <a:rPr lang="it-IT" sz="1000" kern="1200" dirty="0" smtClean="0">
                          <a:solidFill>
                            <a:srgbClr val="6D6E71"/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+mn-cs"/>
                        </a:rPr>
                        <a:t>23%</a:t>
                      </a:r>
                    </a:p>
                  </a:txBody>
                  <a:tcPr marL="97922" marR="97922" marT="97935" marB="97935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it-IT" sz="1000" kern="1200" dirty="0" smtClean="0">
                          <a:solidFill>
                            <a:srgbClr val="6D6E71"/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+mn-cs"/>
                        </a:rPr>
                        <a:t>920</a:t>
                      </a:r>
                    </a:p>
                    <a:p>
                      <a:pPr marL="0" algn="ctr" defTabSz="914400" rtl="0" eaLnBrk="1" fontAlgn="t" latinLnBrk="0" hangingPunct="1"/>
                      <a:r>
                        <a:rPr lang="it-IT" sz="1000" kern="1200" dirty="0" smtClean="0">
                          <a:solidFill>
                            <a:srgbClr val="6D6E71"/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+mn-cs"/>
                        </a:rPr>
                        <a:t>23.2%</a:t>
                      </a:r>
                      <a:endParaRPr lang="it-IT" sz="1000" kern="1200" dirty="0">
                        <a:solidFill>
                          <a:srgbClr val="6D6E71"/>
                        </a:solidFill>
                        <a:latin typeface="Roboto Medium" panose="02000000000000000000" pitchFamily="2" charset="0"/>
                        <a:ea typeface="Roboto Medium" panose="02000000000000000000" pitchFamily="2" charset="0"/>
                        <a:cs typeface="+mn-cs"/>
                      </a:endParaRPr>
                    </a:p>
                  </a:txBody>
                  <a:tcPr marL="12700" marR="12700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64447">
                <a:tc>
                  <a:txBody>
                    <a:bodyPr/>
                    <a:lstStyle/>
                    <a:p>
                      <a:pPr algn="ctr"/>
                      <a:r>
                        <a:rPr lang="it-IT" sz="1400" b="0" i="0" dirty="0" err="1" smtClean="0">
                          <a:solidFill>
                            <a:srgbClr val="6D6E71"/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</a:rPr>
                        <a:t>R&amp;D</a:t>
                      </a:r>
                      <a:endParaRPr lang="it-IT" sz="1400" b="0" i="0" dirty="0" smtClean="0">
                        <a:solidFill>
                          <a:srgbClr val="6D6E71"/>
                        </a:solidFill>
                        <a:latin typeface="Roboto Medium" panose="02000000000000000000" pitchFamily="2" charset="0"/>
                        <a:ea typeface="Roboto Medium" panose="02000000000000000000" pitchFamily="2" charset="0"/>
                      </a:endParaRPr>
                    </a:p>
                    <a:p>
                      <a:pPr marL="0" algn="ctr" defTabSz="497754" rtl="0" eaLnBrk="1" latinLnBrk="0" hangingPunct="1"/>
                      <a:r>
                        <a:rPr lang="it-IT" sz="800" b="0" i="0" kern="1200" dirty="0" smtClean="0">
                          <a:solidFill>
                            <a:srgbClr val="6D6E71"/>
                          </a:solidFill>
                          <a:latin typeface="Roboto Light" panose="02000000000000000000" pitchFamily="2" charset="0"/>
                          <a:ea typeface="Roboto Light" panose="02000000000000000000" pitchFamily="2" charset="0"/>
                          <a:cs typeface="+mn-cs"/>
                        </a:rPr>
                        <a:t>% </a:t>
                      </a:r>
                      <a:r>
                        <a:rPr lang="it-IT" sz="800" b="0" i="0" kern="1200" dirty="0" err="1" smtClean="0">
                          <a:solidFill>
                            <a:srgbClr val="6D6E71"/>
                          </a:solidFill>
                          <a:latin typeface="Roboto Light" panose="02000000000000000000" pitchFamily="2" charset="0"/>
                          <a:ea typeface="Roboto Light" panose="02000000000000000000" pitchFamily="2" charset="0"/>
                          <a:cs typeface="Arial" pitchFamily="34" charset="0"/>
                        </a:rPr>
                        <a:t>of</a:t>
                      </a:r>
                      <a:r>
                        <a:rPr lang="it-IT" sz="800" b="0" i="0" kern="1200" dirty="0" smtClean="0">
                          <a:solidFill>
                            <a:srgbClr val="6D6E71"/>
                          </a:solidFill>
                          <a:latin typeface="Roboto Light" panose="02000000000000000000" pitchFamily="2" charset="0"/>
                          <a:ea typeface="Roboto Light" panose="02000000000000000000" pitchFamily="2" charset="0"/>
                          <a:cs typeface="Arial" pitchFamily="34" charset="0"/>
                        </a:rPr>
                        <a:t> total people</a:t>
                      </a:r>
                      <a:endParaRPr lang="it-IT" sz="800" b="0" i="0" kern="1200" dirty="0" smtClean="0">
                        <a:solidFill>
                          <a:srgbClr val="6D6E71"/>
                        </a:solidFill>
                        <a:latin typeface="Roboto Light" panose="02000000000000000000" pitchFamily="2" charset="0"/>
                        <a:ea typeface="Roboto Light" panose="02000000000000000000" pitchFamily="2" charset="0"/>
                        <a:cs typeface="+mn-cs"/>
                      </a:endParaRPr>
                    </a:p>
                  </a:txBody>
                  <a:tcPr marL="97922" marR="97922" marT="97935" marB="9793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dirty="0" smtClean="0">
                          <a:solidFill>
                            <a:srgbClr val="6D6E71"/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</a:rPr>
                        <a:t>293</a:t>
                      </a:r>
                    </a:p>
                    <a:p>
                      <a:pPr algn="ctr"/>
                      <a:r>
                        <a:rPr lang="it-IT" sz="1000" dirty="0" smtClean="0">
                          <a:solidFill>
                            <a:srgbClr val="6D6E71"/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</a:rPr>
                        <a:t>12%</a:t>
                      </a:r>
                    </a:p>
                  </a:txBody>
                  <a:tcPr marL="107986" marR="107986" marT="108000" marB="108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it-IT" sz="1000" kern="1200" dirty="0" smtClean="0">
                          <a:solidFill>
                            <a:srgbClr val="6D6E71"/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+mn-cs"/>
                        </a:rPr>
                        <a:t>316</a:t>
                      </a:r>
                    </a:p>
                    <a:p>
                      <a:pPr marL="0" algn="ctr" defTabSz="914400" rtl="0" eaLnBrk="1" latinLnBrk="0" hangingPunct="1"/>
                      <a:r>
                        <a:rPr lang="it-IT" sz="1000" kern="1200" dirty="0" smtClean="0">
                          <a:solidFill>
                            <a:srgbClr val="6D6E71"/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+mn-cs"/>
                        </a:rPr>
                        <a:t>12%</a:t>
                      </a:r>
                    </a:p>
                  </a:txBody>
                  <a:tcPr marL="107986" marR="107986" marT="108000" marB="108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it-IT" sz="1000" kern="1200" dirty="0" smtClean="0">
                          <a:solidFill>
                            <a:srgbClr val="6D6E71"/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+mn-cs"/>
                        </a:rPr>
                        <a:t>338</a:t>
                      </a:r>
                    </a:p>
                    <a:p>
                      <a:pPr marL="0" algn="ctr" defTabSz="914400" rtl="0" eaLnBrk="1" latinLnBrk="0" hangingPunct="1"/>
                      <a:r>
                        <a:rPr lang="it-IT" sz="1000" kern="1200" dirty="0" smtClean="0">
                          <a:solidFill>
                            <a:srgbClr val="6D6E71"/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+mn-cs"/>
                        </a:rPr>
                        <a:t>12%</a:t>
                      </a:r>
                    </a:p>
                  </a:txBody>
                  <a:tcPr marL="107986" marR="107986" marT="108000" marB="108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it-IT" sz="1000" kern="1200" dirty="0" smtClean="0">
                          <a:solidFill>
                            <a:srgbClr val="6D6E71"/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+mn-cs"/>
                        </a:rPr>
                        <a:t>321</a:t>
                      </a:r>
                    </a:p>
                    <a:p>
                      <a:pPr marL="0" algn="ctr" defTabSz="914400" rtl="0" eaLnBrk="1" latinLnBrk="0" hangingPunct="1"/>
                      <a:r>
                        <a:rPr lang="it-IT" sz="1000" kern="1200" dirty="0" smtClean="0">
                          <a:solidFill>
                            <a:srgbClr val="6D6E71"/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+mn-cs"/>
                        </a:rPr>
                        <a:t>12%</a:t>
                      </a:r>
                    </a:p>
                  </a:txBody>
                  <a:tcPr marL="107986" marR="107986" marT="108000" marB="108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it-IT" sz="1000" kern="1200" dirty="0" smtClean="0">
                          <a:solidFill>
                            <a:srgbClr val="6D6E71"/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+mn-cs"/>
                        </a:rPr>
                        <a:t>361</a:t>
                      </a:r>
                    </a:p>
                    <a:p>
                      <a:pPr marL="0" algn="ctr" defTabSz="914400" rtl="0" eaLnBrk="1" latinLnBrk="0" hangingPunct="1"/>
                      <a:r>
                        <a:rPr lang="it-IT" sz="1000" kern="1200" dirty="0" smtClean="0">
                          <a:solidFill>
                            <a:srgbClr val="6D6E71"/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+mn-cs"/>
                        </a:rPr>
                        <a:t>13%</a:t>
                      </a:r>
                    </a:p>
                  </a:txBody>
                  <a:tcPr marL="107986" marR="107986" marT="108000" marB="108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it-IT" sz="1000" kern="1200" dirty="0" smtClean="0">
                          <a:solidFill>
                            <a:srgbClr val="6D6E71"/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+mn-cs"/>
                        </a:rPr>
                        <a:t>383</a:t>
                      </a:r>
                    </a:p>
                    <a:p>
                      <a:pPr marL="0" algn="ctr" defTabSz="914400" rtl="0" eaLnBrk="1" latinLnBrk="0" hangingPunct="1"/>
                      <a:r>
                        <a:rPr lang="it-IT" sz="1000" kern="1200" dirty="0" smtClean="0">
                          <a:solidFill>
                            <a:srgbClr val="6D6E71"/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+mn-cs"/>
                        </a:rPr>
                        <a:t>13%</a:t>
                      </a:r>
                    </a:p>
                  </a:txBody>
                  <a:tcPr marL="107986" marR="107986" marT="108000" marB="108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it-IT" sz="1000" kern="1200" dirty="0" smtClean="0">
                          <a:solidFill>
                            <a:srgbClr val="6D6E71"/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+mn-cs"/>
                        </a:rPr>
                        <a:t>436</a:t>
                      </a:r>
                    </a:p>
                    <a:p>
                      <a:pPr marL="0" algn="ctr" defTabSz="914400" rtl="0" eaLnBrk="1" latinLnBrk="0" hangingPunct="1"/>
                      <a:r>
                        <a:rPr lang="it-IT" sz="1000" kern="1200" dirty="0" smtClean="0">
                          <a:solidFill>
                            <a:srgbClr val="6D6E71"/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+mn-cs"/>
                        </a:rPr>
                        <a:t>12%</a:t>
                      </a:r>
                    </a:p>
                  </a:txBody>
                  <a:tcPr marL="97922" marR="97922" marT="97935" marB="97935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it-IT" sz="1000" kern="1200" dirty="0" smtClean="0">
                          <a:solidFill>
                            <a:srgbClr val="6D6E71"/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+mn-cs"/>
                        </a:rPr>
                        <a:t>479</a:t>
                      </a:r>
                    </a:p>
                    <a:p>
                      <a:pPr marL="0" algn="ctr" defTabSz="914400" rtl="0" eaLnBrk="1" latinLnBrk="0" hangingPunct="1"/>
                      <a:r>
                        <a:rPr lang="it-IT" sz="1000" kern="1200" dirty="0" smtClean="0">
                          <a:solidFill>
                            <a:srgbClr val="6D6E71"/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+mn-cs"/>
                        </a:rPr>
                        <a:t>12.5%</a:t>
                      </a:r>
                    </a:p>
                  </a:txBody>
                  <a:tcPr marL="97922" marR="97922" marT="97935" marB="97935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it-IT" sz="1000" kern="1200" dirty="0" smtClean="0">
                          <a:solidFill>
                            <a:srgbClr val="6D6E71"/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+mn-cs"/>
                        </a:rPr>
                        <a:t>498</a:t>
                      </a:r>
                    </a:p>
                    <a:p>
                      <a:pPr marL="0" algn="ctr" defTabSz="914400" rtl="0" eaLnBrk="1" fontAlgn="t" latinLnBrk="0" hangingPunct="1"/>
                      <a:r>
                        <a:rPr lang="it-IT" sz="1000" kern="1200" dirty="0" smtClean="0">
                          <a:solidFill>
                            <a:srgbClr val="6D6E71"/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+mn-cs"/>
                        </a:rPr>
                        <a:t>12.5%</a:t>
                      </a:r>
                      <a:endParaRPr lang="it-IT" sz="1000" kern="1200" dirty="0">
                        <a:solidFill>
                          <a:srgbClr val="6D6E71"/>
                        </a:solidFill>
                        <a:latin typeface="Roboto Medium" panose="02000000000000000000" pitchFamily="2" charset="0"/>
                        <a:ea typeface="Roboto Medium" panose="02000000000000000000" pitchFamily="2" charset="0"/>
                        <a:cs typeface="+mn-cs"/>
                      </a:endParaRPr>
                    </a:p>
                  </a:txBody>
                  <a:tcPr marL="12700" marR="12700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43389">
                <a:tc>
                  <a:txBody>
                    <a:bodyPr/>
                    <a:lstStyle/>
                    <a:p>
                      <a:pPr algn="ctr"/>
                      <a:r>
                        <a:rPr lang="it-IT" sz="1200" b="0" i="0" dirty="0" smtClean="0">
                          <a:solidFill>
                            <a:srgbClr val="6D6E71"/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</a:rPr>
                        <a:t>Sales &amp; Marketing</a:t>
                      </a:r>
                    </a:p>
                    <a:p>
                      <a:pPr marL="0" algn="ctr" defTabSz="497754" rtl="0" eaLnBrk="1" latinLnBrk="0" hangingPunct="1"/>
                      <a:r>
                        <a:rPr lang="it-IT" sz="800" b="0" i="0" kern="1200" dirty="0" smtClean="0">
                          <a:solidFill>
                            <a:srgbClr val="6D6E71"/>
                          </a:solidFill>
                          <a:latin typeface="Roboto Light" panose="02000000000000000000" pitchFamily="2" charset="0"/>
                          <a:ea typeface="Roboto Light" panose="02000000000000000000" pitchFamily="2" charset="0"/>
                          <a:cs typeface="+mn-cs"/>
                        </a:rPr>
                        <a:t>% </a:t>
                      </a:r>
                      <a:r>
                        <a:rPr lang="it-IT" sz="800" b="0" i="0" kern="1200" dirty="0" err="1" smtClean="0">
                          <a:solidFill>
                            <a:srgbClr val="6D6E71"/>
                          </a:solidFill>
                          <a:latin typeface="Roboto Light" panose="02000000000000000000" pitchFamily="2" charset="0"/>
                          <a:ea typeface="Roboto Light" panose="02000000000000000000" pitchFamily="2" charset="0"/>
                          <a:cs typeface="Arial" pitchFamily="34" charset="0"/>
                        </a:rPr>
                        <a:t>of</a:t>
                      </a:r>
                      <a:r>
                        <a:rPr lang="it-IT" sz="800" b="0" i="0" kern="1200" dirty="0" smtClean="0">
                          <a:solidFill>
                            <a:srgbClr val="6D6E71"/>
                          </a:solidFill>
                          <a:latin typeface="Roboto Light" panose="02000000000000000000" pitchFamily="2" charset="0"/>
                          <a:ea typeface="Roboto Light" panose="02000000000000000000" pitchFamily="2" charset="0"/>
                          <a:cs typeface="Arial" pitchFamily="34" charset="0"/>
                        </a:rPr>
                        <a:t> total people</a:t>
                      </a:r>
                      <a:endParaRPr lang="it-IT" sz="800" b="0" i="0" kern="1200" dirty="0" smtClean="0">
                        <a:solidFill>
                          <a:srgbClr val="6D6E71"/>
                        </a:solidFill>
                        <a:latin typeface="Roboto Light" panose="02000000000000000000" pitchFamily="2" charset="0"/>
                        <a:ea typeface="Roboto Light" panose="02000000000000000000" pitchFamily="2" charset="0"/>
                        <a:cs typeface="+mn-cs"/>
                      </a:endParaRPr>
                    </a:p>
                  </a:txBody>
                  <a:tcPr marL="97922" marR="97922" marT="97935" marB="9793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dirty="0" smtClean="0">
                          <a:solidFill>
                            <a:srgbClr val="6D6E71"/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</a:rPr>
                        <a:t>340</a:t>
                      </a:r>
                    </a:p>
                    <a:p>
                      <a:pPr algn="ctr"/>
                      <a:r>
                        <a:rPr lang="it-IT" sz="1000" dirty="0" smtClean="0">
                          <a:solidFill>
                            <a:srgbClr val="6D6E71"/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</a:rPr>
                        <a:t>13%</a:t>
                      </a:r>
                    </a:p>
                  </a:txBody>
                  <a:tcPr marL="107986" marR="107986" marT="108000" marB="108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it-IT" sz="1000" kern="1200" dirty="0" smtClean="0">
                          <a:solidFill>
                            <a:srgbClr val="6D6E71"/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+mn-cs"/>
                        </a:rPr>
                        <a:t>361</a:t>
                      </a:r>
                    </a:p>
                    <a:p>
                      <a:pPr marL="0" algn="ctr" defTabSz="914400" rtl="0" eaLnBrk="1" latinLnBrk="0" hangingPunct="1"/>
                      <a:r>
                        <a:rPr lang="it-IT" sz="1000" kern="1200" dirty="0" smtClean="0">
                          <a:solidFill>
                            <a:srgbClr val="6D6E71"/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+mn-cs"/>
                        </a:rPr>
                        <a:t>13%</a:t>
                      </a:r>
                    </a:p>
                  </a:txBody>
                  <a:tcPr marL="107986" marR="107986" marT="108000" marB="108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it-IT" sz="1000" kern="1200" dirty="0" smtClean="0">
                          <a:solidFill>
                            <a:srgbClr val="6D6E71"/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+mn-cs"/>
                        </a:rPr>
                        <a:t>364</a:t>
                      </a:r>
                    </a:p>
                    <a:p>
                      <a:pPr marL="0" algn="ctr" defTabSz="914400" rtl="0" eaLnBrk="1" latinLnBrk="0" hangingPunct="1"/>
                      <a:r>
                        <a:rPr lang="it-IT" sz="1000" kern="1200" dirty="0" smtClean="0">
                          <a:solidFill>
                            <a:srgbClr val="6D6E71"/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+mn-cs"/>
                        </a:rPr>
                        <a:t>13%</a:t>
                      </a:r>
                    </a:p>
                  </a:txBody>
                  <a:tcPr marL="107986" marR="107986" marT="108000" marB="108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it-IT" sz="1000" kern="1200" dirty="0" smtClean="0">
                          <a:solidFill>
                            <a:srgbClr val="6D6E71"/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+mn-cs"/>
                        </a:rPr>
                        <a:t>351</a:t>
                      </a:r>
                    </a:p>
                    <a:p>
                      <a:pPr marL="0" algn="ctr" defTabSz="914400" rtl="0" eaLnBrk="1" latinLnBrk="0" hangingPunct="1"/>
                      <a:r>
                        <a:rPr lang="it-IT" sz="1000" kern="1200" dirty="0" smtClean="0">
                          <a:solidFill>
                            <a:srgbClr val="6D6E71"/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+mn-cs"/>
                        </a:rPr>
                        <a:t>13%</a:t>
                      </a:r>
                    </a:p>
                  </a:txBody>
                  <a:tcPr marL="107986" marR="107986" marT="108000" marB="108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it-IT" sz="1000" kern="1200" dirty="0" smtClean="0">
                          <a:solidFill>
                            <a:srgbClr val="6D6E71"/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+mn-cs"/>
                        </a:rPr>
                        <a:t>439</a:t>
                      </a:r>
                    </a:p>
                    <a:p>
                      <a:pPr marL="0" algn="ctr" defTabSz="914400" rtl="0" eaLnBrk="1" latinLnBrk="0" hangingPunct="1"/>
                      <a:r>
                        <a:rPr lang="it-IT" sz="1000" kern="1200" dirty="0" smtClean="0">
                          <a:solidFill>
                            <a:srgbClr val="6D6E71"/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+mn-cs"/>
                        </a:rPr>
                        <a:t>15%</a:t>
                      </a:r>
                    </a:p>
                  </a:txBody>
                  <a:tcPr marL="107986" marR="107986" marT="108000" marB="108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it-IT" sz="1000" kern="1200" dirty="0" smtClean="0">
                          <a:solidFill>
                            <a:srgbClr val="6D6E71"/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+mn-cs"/>
                        </a:rPr>
                        <a:t>495</a:t>
                      </a:r>
                    </a:p>
                    <a:p>
                      <a:pPr marL="0" algn="ctr" defTabSz="914400" rtl="0" eaLnBrk="1" latinLnBrk="0" hangingPunct="1"/>
                      <a:r>
                        <a:rPr lang="it-IT" sz="1000" kern="1200" dirty="0" smtClean="0">
                          <a:solidFill>
                            <a:srgbClr val="6D6E71"/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+mn-cs"/>
                        </a:rPr>
                        <a:t>15%</a:t>
                      </a:r>
                    </a:p>
                  </a:txBody>
                  <a:tcPr marL="107986" marR="107986" marT="108000" marB="108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it-IT" sz="1000" kern="1200" dirty="0" smtClean="0">
                          <a:solidFill>
                            <a:srgbClr val="6D6E71"/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+mn-cs"/>
                        </a:rPr>
                        <a:t>587</a:t>
                      </a:r>
                    </a:p>
                    <a:p>
                      <a:pPr marL="0" algn="ctr" defTabSz="914400" rtl="0" eaLnBrk="1" latinLnBrk="0" hangingPunct="1"/>
                      <a:r>
                        <a:rPr lang="it-IT" sz="1000" kern="1200" dirty="0" smtClean="0">
                          <a:solidFill>
                            <a:srgbClr val="6D6E71"/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+mn-cs"/>
                        </a:rPr>
                        <a:t>16%</a:t>
                      </a:r>
                    </a:p>
                  </a:txBody>
                  <a:tcPr marL="97922" marR="97922" marT="97935" marB="97935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it-IT" sz="1000" kern="1200" dirty="0" smtClean="0">
                          <a:solidFill>
                            <a:srgbClr val="6D6E71"/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+mn-cs"/>
                        </a:rPr>
                        <a:t>641</a:t>
                      </a:r>
                    </a:p>
                    <a:p>
                      <a:pPr marL="0" algn="ctr" defTabSz="914400" rtl="0" eaLnBrk="1" latinLnBrk="0" hangingPunct="1"/>
                      <a:r>
                        <a:rPr lang="it-IT" sz="1000" kern="1200" dirty="0" smtClean="0">
                          <a:solidFill>
                            <a:srgbClr val="6D6E71"/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+mn-cs"/>
                        </a:rPr>
                        <a:t>17%</a:t>
                      </a:r>
                    </a:p>
                  </a:txBody>
                  <a:tcPr marL="97922" marR="97922" marT="97935" marB="97935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it-IT" sz="1000" kern="1200" dirty="0" smtClean="0">
                          <a:solidFill>
                            <a:srgbClr val="6D6E71"/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+mn-cs"/>
                        </a:rPr>
                        <a:t>654</a:t>
                      </a:r>
                    </a:p>
                    <a:p>
                      <a:pPr marL="0" algn="ctr" defTabSz="914400" rtl="0" eaLnBrk="1" latinLnBrk="0" hangingPunct="1"/>
                      <a:r>
                        <a:rPr lang="it-IT" sz="1000" kern="1200" dirty="0" smtClean="0">
                          <a:solidFill>
                            <a:srgbClr val="6D6E71"/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+mn-cs"/>
                        </a:rPr>
                        <a:t>16%</a:t>
                      </a:r>
                    </a:p>
                  </a:txBody>
                  <a:tcPr marL="97922" marR="97922" marT="97935" marB="97935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34624">
                <a:tc>
                  <a:txBody>
                    <a:bodyPr/>
                    <a:lstStyle/>
                    <a:p>
                      <a:pPr algn="ctr"/>
                      <a:r>
                        <a:rPr lang="it-IT" sz="1200" b="0" i="0" dirty="0" smtClean="0">
                          <a:solidFill>
                            <a:srgbClr val="6D6E71"/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</a:rPr>
                        <a:t>G </a:t>
                      </a:r>
                      <a:r>
                        <a:rPr lang="it-IT" sz="1000" b="0" i="0" dirty="0" smtClean="0">
                          <a:solidFill>
                            <a:srgbClr val="6D6E71"/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</a:rPr>
                        <a:t>&amp;</a:t>
                      </a:r>
                      <a:r>
                        <a:rPr lang="it-IT" sz="1200" b="0" i="0" dirty="0" smtClean="0">
                          <a:solidFill>
                            <a:srgbClr val="6D6E71"/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</a:rPr>
                        <a:t> A</a:t>
                      </a:r>
                    </a:p>
                    <a:p>
                      <a:pPr marL="0" algn="ctr" defTabSz="497754" rtl="0" eaLnBrk="1" latinLnBrk="0" hangingPunct="1"/>
                      <a:r>
                        <a:rPr lang="it-IT" sz="800" b="0" i="0" kern="1200" dirty="0" smtClean="0">
                          <a:solidFill>
                            <a:srgbClr val="6D6E71"/>
                          </a:solidFill>
                          <a:latin typeface="Roboto Light" panose="02000000000000000000" pitchFamily="2" charset="0"/>
                          <a:ea typeface="Roboto Light" panose="02000000000000000000" pitchFamily="2" charset="0"/>
                          <a:cs typeface="+mn-cs"/>
                        </a:rPr>
                        <a:t>% </a:t>
                      </a:r>
                      <a:r>
                        <a:rPr lang="it-IT" sz="800" b="0" i="0" kern="1200" dirty="0" err="1" smtClean="0">
                          <a:solidFill>
                            <a:srgbClr val="6D6E71"/>
                          </a:solidFill>
                          <a:latin typeface="Roboto Light" panose="02000000000000000000" pitchFamily="2" charset="0"/>
                          <a:ea typeface="Roboto Light" panose="02000000000000000000" pitchFamily="2" charset="0"/>
                          <a:cs typeface="Arial" pitchFamily="34" charset="0"/>
                        </a:rPr>
                        <a:t>of</a:t>
                      </a:r>
                      <a:r>
                        <a:rPr lang="it-IT" sz="800" b="0" i="0" kern="1200" dirty="0" smtClean="0">
                          <a:solidFill>
                            <a:srgbClr val="6D6E71"/>
                          </a:solidFill>
                          <a:latin typeface="Roboto Light" panose="02000000000000000000" pitchFamily="2" charset="0"/>
                          <a:ea typeface="Roboto Light" panose="02000000000000000000" pitchFamily="2" charset="0"/>
                          <a:cs typeface="Arial" pitchFamily="34" charset="0"/>
                        </a:rPr>
                        <a:t> total people</a:t>
                      </a:r>
                      <a:endParaRPr lang="it-IT" sz="800" b="0" i="0" kern="1200" dirty="0" smtClean="0">
                        <a:solidFill>
                          <a:srgbClr val="6D6E71"/>
                        </a:solidFill>
                        <a:latin typeface="Roboto Light" panose="02000000000000000000" pitchFamily="2" charset="0"/>
                        <a:ea typeface="Roboto Light" panose="02000000000000000000" pitchFamily="2" charset="0"/>
                        <a:cs typeface="+mn-cs"/>
                      </a:endParaRPr>
                    </a:p>
                  </a:txBody>
                  <a:tcPr marL="97922" marR="97922" marT="97935" marB="9793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dirty="0" smtClean="0">
                          <a:solidFill>
                            <a:srgbClr val="6D6E71"/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</a:rPr>
                        <a:t>202</a:t>
                      </a:r>
                    </a:p>
                    <a:p>
                      <a:pPr algn="ctr"/>
                      <a:r>
                        <a:rPr lang="it-IT" sz="1000" dirty="0" smtClean="0">
                          <a:solidFill>
                            <a:srgbClr val="6D6E71"/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</a:rPr>
                        <a:t>9%</a:t>
                      </a:r>
                    </a:p>
                  </a:txBody>
                  <a:tcPr marL="107986" marR="107986" marT="108000" marB="108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it-IT" sz="1000" kern="1200" dirty="0" smtClean="0">
                          <a:solidFill>
                            <a:srgbClr val="6D6E71"/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+mn-cs"/>
                        </a:rPr>
                        <a:t>233</a:t>
                      </a:r>
                    </a:p>
                    <a:p>
                      <a:pPr marL="0" algn="ctr" defTabSz="914400" rtl="0" eaLnBrk="1" latinLnBrk="0" hangingPunct="1"/>
                      <a:r>
                        <a:rPr lang="it-IT" sz="1000" kern="1200" dirty="0" smtClean="0">
                          <a:solidFill>
                            <a:srgbClr val="6D6E71"/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+mn-cs"/>
                        </a:rPr>
                        <a:t>9%</a:t>
                      </a:r>
                    </a:p>
                  </a:txBody>
                  <a:tcPr marL="107986" marR="107986" marT="108000" marB="108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it-IT" sz="1000" kern="1200" dirty="0" smtClean="0">
                          <a:solidFill>
                            <a:srgbClr val="6D6E71"/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+mn-cs"/>
                        </a:rPr>
                        <a:t>242</a:t>
                      </a:r>
                    </a:p>
                    <a:p>
                      <a:pPr marL="0" algn="ctr" defTabSz="914400" rtl="0" eaLnBrk="1" latinLnBrk="0" hangingPunct="1"/>
                      <a:r>
                        <a:rPr lang="it-IT" sz="1000" kern="1200" dirty="0" smtClean="0">
                          <a:solidFill>
                            <a:srgbClr val="6D6E71"/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+mn-cs"/>
                        </a:rPr>
                        <a:t>9%</a:t>
                      </a:r>
                    </a:p>
                  </a:txBody>
                  <a:tcPr marL="107986" marR="107986" marT="108000" marB="108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it-IT" sz="1000" kern="1200" dirty="0" smtClean="0">
                          <a:solidFill>
                            <a:srgbClr val="6D6E71"/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+mn-cs"/>
                        </a:rPr>
                        <a:t>235</a:t>
                      </a:r>
                    </a:p>
                    <a:p>
                      <a:pPr marL="0" algn="ctr" defTabSz="914400" rtl="0" eaLnBrk="1" latinLnBrk="0" hangingPunct="1"/>
                      <a:r>
                        <a:rPr lang="it-IT" sz="1000" kern="1200" dirty="0" smtClean="0">
                          <a:solidFill>
                            <a:srgbClr val="6D6E71"/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+mn-cs"/>
                        </a:rPr>
                        <a:t>9%</a:t>
                      </a:r>
                    </a:p>
                  </a:txBody>
                  <a:tcPr marL="107986" marR="107986" marT="108000" marB="108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it-IT" sz="1000" kern="1200" dirty="0" smtClean="0">
                          <a:solidFill>
                            <a:srgbClr val="FF0000"/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+mn-cs"/>
                        </a:rPr>
                        <a:t>252</a:t>
                      </a:r>
                    </a:p>
                    <a:p>
                      <a:pPr marL="0" algn="ctr" defTabSz="914400" rtl="0" eaLnBrk="1" latinLnBrk="0" hangingPunct="1"/>
                      <a:r>
                        <a:rPr lang="it-IT" sz="1000" kern="1200" dirty="0" smtClean="0">
                          <a:solidFill>
                            <a:srgbClr val="FF0000"/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+mn-cs"/>
                        </a:rPr>
                        <a:t>9%</a:t>
                      </a:r>
                    </a:p>
                  </a:txBody>
                  <a:tcPr marL="107986" marR="107986" marT="108000" marB="108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it-IT" sz="1000" kern="1200" dirty="0" smtClean="0">
                          <a:solidFill>
                            <a:srgbClr val="6D6E71"/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+mn-cs"/>
                        </a:rPr>
                        <a:t>273</a:t>
                      </a:r>
                    </a:p>
                    <a:p>
                      <a:pPr marL="0" algn="ctr" defTabSz="914400" rtl="0" eaLnBrk="1" latinLnBrk="0" hangingPunct="1"/>
                      <a:r>
                        <a:rPr lang="it-IT" sz="1000" kern="1200" dirty="0" smtClean="0">
                          <a:solidFill>
                            <a:srgbClr val="6D6E71"/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+mn-cs"/>
                        </a:rPr>
                        <a:t>9%</a:t>
                      </a:r>
                    </a:p>
                  </a:txBody>
                  <a:tcPr marL="107986" marR="107986" marT="108000" marB="108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it-IT" sz="1000" kern="1200" dirty="0" smtClean="0">
                          <a:solidFill>
                            <a:srgbClr val="6D6E71"/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+mn-cs"/>
                        </a:rPr>
                        <a:t>310</a:t>
                      </a:r>
                    </a:p>
                    <a:p>
                      <a:pPr marL="0" algn="ctr" defTabSz="914400" rtl="0" eaLnBrk="1" latinLnBrk="0" hangingPunct="1"/>
                      <a:r>
                        <a:rPr lang="it-IT" sz="1000" kern="1200" dirty="0" smtClean="0">
                          <a:solidFill>
                            <a:srgbClr val="6D6E71"/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+mn-cs"/>
                        </a:rPr>
                        <a:t>8.5%</a:t>
                      </a:r>
                    </a:p>
                  </a:txBody>
                  <a:tcPr marL="97922" marR="97922" marT="97935" marB="97935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it-IT" sz="1000" kern="1200" dirty="0" smtClean="0">
                          <a:solidFill>
                            <a:srgbClr val="6D6E71"/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+mn-cs"/>
                        </a:rPr>
                        <a:t>338</a:t>
                      </a:r>
                    </a:p>
                    <a:p>
                      <a:pPr marL="0" algn="ctr" defTabSz="914400" rtl="0" eaLnBrk="1" latinLnBrk="0" hangingPunct="1"/>
                      <a:r>
                        <a:rPr lang="it-IT" sz="1000" kern="1200" dirty="0" smtClean="0">
                          <a:solidFill>
                            <a:srgbClr val="6D6E71"/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+mn-cs"/>
                        </a:rPr>
                        <a:t>8.8%</a:t>
                      </a:r>
                    </a:p>
                  </a:txBody>
                  <a:tcPr marL="97922" marR="97922" marT="97935" marB="97935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it-IT" sz="1000" kern="1200" dirty="0" smtClean="0">
                          <a:solidFill>
                            <a:srgbClr val="6D6E71"/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+mn-cs"/>
                        </a:rPr>
                        <a:t>346</a:t>
                      </a:r>
                    </a:p>
                    <a:p>
                      <a:pPr marL="0" algn="ctr" defTabSz="914400" rtl="0" eaLnBrk="1" latinLnBrk="0" hangingPunct="1"/>
                      <a:r>
                        <a:rPr lang="it-IT" sz="1000" kern="1200" dirty="0" smtClean="0">
                          <a:solidFill>
                            <a:srgbClr val="6D6E71"/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+mn-cs"/>
                        </a:rPr>
                        <a:t>8.7%</a:t>
                      </a:r>
                    </a:p>
                  </a:txBody>
                  <a:tcPr marL="97922" marR="97922" marT="97935" marB="97935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34624">
                <a:tc>
                  <a:txBody>
                    <a:bodyPr/>
                    <a:lstStyle/>
                    <a:p>
                      <a:pPr algn="ctr"/>
                      <a:r>
                        <a:rPr lang="it-IT" sz="1200" b="0" dirty="0" smtClean="0">
                          <a:solidFill>
                            <a:srgbClr val="6D6E71"/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</a:rPr>
                        <a:t>ITALY</a:t>
                      </a:r>
                      <a:endParaRPr lang="it-IT" sz="1400" b="0" dirty="0" smtClean="0">
                        <a:solidFill>
                          <a:srgbClr val="6D6E71"/>
                        </a:solidFill>
                        <a:latin typeface="Roboto Medium" panose="02000000000000000000" pitchFamily="2" charset="0"/>
                        <a:ea typeface="Roboto Medium" panose="02000000000000000000" pitchFamily="2" charset="0"/>
                      </a:endParaRPr>
                    </a:p>
                    <a:p>
                      <a:pPr marL="0" algn="ctr" defTabSz="497754" rtl="0" eaLnBrk="1" latinLnBrk="0" hangingPunct="1"/>
                      <a:r>
                        <a:rPr lang="it-IT" sz="800" b="0" kern="1200" dirty="0" smtClean="0">
                          <a:solidFill>
                            <a:srgbClr val="6D6E71"/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+mn-cs"/>
                        </a:rPr>
                        <a:t>% </a:t>
                      </a:r>
                      <a:r>
                        <a:rPr lang="it-IT" sz="800" b="0" i="0" kern="1200" dirty="0" err="1" smtClean="0">
                          <a:solidFill>
                            <a:srgbClr val="6D6E71"/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Arial" pitchFamily="34" charset="0"/>
                        </a:rPr>
                        <a:t>of</a:t>
                      </a:r>
                      <a:r>
                        <a:rPr lang="it-IT" sz="800" b="0" i="0" kern="1200" dirty="0" smtClean="0">
                          <a:solidFill>
                            <a:srgbClr val="6D6E71"/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Arial" pitchFamily="34" charset="0"/>
                        </a:rPr>
                        <a:t> total people</a:t>
                      </a:r>
                      <a:endParaRPr lang="it-IT" sz="800" b="0" kern="1200" dirty="0" smtClean="0">
                        <a:solidFill>
                          <a:srgbClr val="6D6E71"/>
                        </a:solidFill>
                        <a:latin typeface="Roboto Medium" panose="02000000000000000000" pitchFamily="2" charset="0"/>
                        <a:ea typeface="Roboto Medium" panose="02000000000000000000" pitchFamily="2" charset="0"/>
                        <a:cs typeface="+mn-cs"/>
                      </a:endParaRPr>
                    </a:p>
                  </a:txBody>
                  <a:tcPr marL="97922" marR="97922" marT="97935" marB="9793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b="0" dirty="0" smtClean="0">
                          <a:solidFill>
                            <a:srgbClr val="6D6E71"/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</a:rPr>
                        <a:t>1.660</a:t>
                      </a:r>
                    </a:p>
                    <a:p>
                      <a:pPr algn="ctr"/>
                      <a:r>
                        <a:rPr lang="it-IT" sz="1000" b="0" dirty="0" smtClean="0">
                          <a:solidFill>
                            <a:srgbClr val="6D6E71"/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</a:rPr>
                        <a:t>70%</a:t>
                      </a:r>
                    </a:p>
                  </a:txBody>
                  <a:tcPr marL="97922" marR="97922" marT="97935" marB="97935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it-IT" sz="1000" kern="1200" dirty="0" smtClean="0">
                          <a:solidFill>
                            <a:srgbClr val="6D6E71"/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+mn-cs"/>
                        </a:rPr>
                        <a:t>1.656</a:t>
                      </a:r>
                    </a:p>
                    <a:p>
                      <a:pPr marL="0" algn="ctr" defTabSz="914400" rtl="0" eaLnBrk="1" latinLnBrk="0" hangingPunct="1"/>
                      <a:r>
                        <a:rPr lang="it-IT" sz="1000" kern="1200" dirty="0" smtClean="0">
                          <a:solidFill>
                            <a:srgbClr val="6D6E71"/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+mn-cs"/>
                        </a:rPr>
                        <a:t>61%</a:t>
                      </a:r>
                    </a:p>
                  </a:txBody>
                  <a:tcPr marL="97922" marR="97922" marT="97935" marB="97935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it-IT" sz="1000" kern="1200" dirty="0" smtClean="0">
                          <a:solidFill>
                            <a:srgbClr val="6D6E71"/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+mn-cs"/>
                        </a:rPr>
                        <a:t>1.646</a:t>
                      </a:r>
                    </a:p>
                    <a:p>
                      <a:pPr marL="0" algn="ctr" defTabSz="914400" rtl="0" eaLnBrk="1" latinLnBrk="0" hangingPunct="1"/>
                      <a:r>
                        <a:rPr lang="it-IT" sz="1000" kern="1200" dirty="0" smtClean="0">
                          <a:solidFill>
                            <a:srgbClr val="6D6E71"/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+mn-cs"/>
                        </a:rPr>
                        <a:t>59%</a:t>
                      </a:r>
                    </a:p>
                  </a:txBody>
                  <a:tcPr marL="97922" marR="97922" marT="97935" marB="97935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it-IT" sz="1000" kern="1200" dirty="0" smtClean="0">
                          <a:solidFill>
                            <a:srgbClr val="6D6E71"/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+mn-cs"/>
                        </a:rPr>
                        <a:t>1.547</a:t>
                      </a:r>
                    </a:p>
                    <a:p>
                      <a:pPr marL="0" algn="ctr" defTabSz="914400" rtl="0" eaLnBrk="1" latinLnBrk="0" hangingPunct="1"/>
                      <a:r>
                        <a:rPr lang="it-IT" sz="1000" kern="1200" dirty="0" smtClean="0">
                          <a:solidFill>
                            <a:srgbClr val="6D6E71"/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+mn-cs"/>
                        </a:rPr>
                        <a:t>57%</a:t>
                      </a:r>
                    </a:p>
                  </a:txBody>
                  <a:tcPr marL="97922" marR="97922" marT="97935" marB="97935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it-IT" sz="1000" kern="1200" dirty="0" smtClean="0">
                          <a:solidFill>
                            <a:srgbClr val="6D6E71"/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+mn-cs"/>
                        </a:rPr>
                        <a:t>1.605</a:t>
                      </a:r>
                    </a:p>
                    <a:p>
                      <a:pPr marL="0" algn="ctr" defTabSz="914400" rtl="0" eaLnBrk="1" latinLnBrk="0" hangingPunct="1"/>
                      <a:r>
                        <a:rPr lang="it-IT" sz="1000" kern="1200" dirty="0" smtClean="0">
                          <a:solidFill>
                            <a:srgbClr val="6D6E71"/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+mn-cs"/>
                        </a:rPr>
                        <a:t>56%</a:t>
                      </a:r>
                    </a:p>
                  </a:txBody>
                  <a:tcPr marL="97922" marR="97922" marT="97935" marB="97935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it-IT" sz="1000" kern="1200" dirty="0" smtClean="0">
                          <a:solidFill>
                            <a:srgbClr val="6D6E71"/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+mn-cs"/>
                        </a:rPr>
                        <a:t>1.780</a:t>
                      </a:r>
                    </a:p>
                    <a:p>
                      <a:pPr marL="0" algn="ctr" defTabSz="914400" rtl="0" eaLnBrk="1" latinLnBrk="0" hangingPunct="1"/>
                      <a:r>
                        <a:rPr lang="it-IT" sz="1000" kern="1200" dirty="0" smtClean="0">
                          <a:solidFill>
                            <a:srgbClr val="6D6E71"/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+mn-cs"/>
                        </a:rPr>
                        <a:t>56%</a:t>
                      </a:r>
                    </a:p>
                  </a:txBody>
                  <a:tcPr marL="97922" marR="97922" marT="97935" marB="97935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it-IT" sz="1000" kern="1200" dirty="0" smtClean="0">
                          <a:solidFill>
                            <a:srgbClr val="6D6E71"/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+mn-cs"/>
                        </a:rPr>
                        <a:t>2.009</a:t>
                      </a:r>
                    </a:p>
                    <a:p>
                      <a:pPr marL="0" algn="ctr" defTabSz="914400" rtl="0" eaLnBrk="1" latinLnBrk="0" hangingPunct="1"/>
                      <a:r>
                        <a:rPr lang="it-IT" sz="1000" kern="1200" dirty="0" smtClean="0">
                          <a:solidFill>
                            <a:srgbClr val="6D6E71"/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+mn-cs"/>
                        </a:rPr>
                        <a:t>56%</a:t>
                      </a:r>
                    </a:p>
                  </a:txBody>
                  <a:tcPr marL="97922" marR="97922" marT="97935" marB="97935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it-IT" sz="1000" kern="1200" dirty="0" smtClean="0">
                          <a:solidFill>
                            <a:srgbClr val="6D6E71"/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+mn-cs"/>
                        </a:rPr>
                        <a:t>2.176</a:t>
                      </a:r>
                    </a:p>
                    <a:p>
                      <a:pPr marL="0" algn="ctr" defTabSz="914400" rtl="0" eaLnBrk="1" latinLnBrk="0" hangingPunct="1"/>
                      <a:r>
                        <a:rPr lang="it-IT" sz="1000" kern="1200" dirty="0" smtClean="0">
                          <a:solidFill>
                            <a:srgbClr val="6D6E71"/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+mn-cs"/>
                        </a:rPr>
                        <a:t>56%</a:t>
                      </a:r>
                    </a:p>
                  </a:txBody>
                  <a:tcPr marL="97922" marR="97922" marT="97935" marB="97935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it-IT" sz="1000" kern="1200" dirty="0" smtClean="0">
                          <a:solidFill>
                            <a:srgbClr val="6D6E71"/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+mn-cs"/>
                        </a:rPr>
                        <a:t>2.296</a:t>
                      </a:r>
                    </a:p>
                    <a:p>
                      <a:pPr marL="0" algn="ctr" defTabSz="914400" rtl="0" eaLnBrk="1" latinLnBrk="0" hangingPunct="1"/>
                      <a:r>
                        <a:rPr lang="it-IT" sz="1000" kern="1200" dirty="0" smtClean="0">
                          <a:solidFill>
                            <a:srgbClr val="6D6E71"/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+mn-cs"/>
                        </a:rPr>
                        <a:t>58%</a:t>
                      </a:r>
                    </a:p>
                  </a:txBody>
                  <a:tcPr marL="97922" marR="97922" marT="97935" marB="97935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43389">
                <a:tc>
                  <a:txBody>
                    <a:bodyPr/>
                    <a:lstStyle/>
                    <a:p>
                      <a:pPr algn="ctr"/>
                      <a:r>
                        <a:rPr lang="it-IT" sz="1200" b="0" dirty="0" smtClean="0">
                          <a:solidFill>
                            <a:srgbClr val="6D6E71"/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</a:rPr>
                        <a:t>OUTSIDE  ITALY**</a:t>
                      </a:r>
                      <a:endParaRPr lang="it-IT" sz="1000" b="0" dirty="0" smtClean="0">
                        <a:solidFill>
                          <a:srgbClr val="6D6E71"/>
                        </a:solidFill>
                        <a:latin typeface="Roboto Medium" panose="02000000000000000000" pitchFamily="2" charset="0"/>
                        <a:ea typeface="Roboto Medium" panose="02000000000000000000" pitchFamily="2" charset="0"/>
                      </a:endParaRPr>
                    </a:p>
                    <a:p>
                      <a:pPr marL="0" algn="ctr" defTabSz="497754" rtl="0" eaLnBrk="1" latinLnBrk="0" hangingPunct="1"/>
                      <a:r>
                        <a:rPr lang="it-IT" sz="800" b="0" kern="1200" dirty="0" smtClean="0">
                          <a:solidFill>
                            <a:srgbClr val="6D6E71"/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+mn-cs"/>
                        </a:rPr>
                        <a:t>% </a:t>
                      </a:r>
                      <a:r>
                        <a:rPr lang="it-IT" sz="800" b="0" i="0" kern="1200" dirty="0" err="1" smtClean="0">
                          <a:solidFill>
                            <a:srgbClr val="6D6E71"/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Arial" pitchFamily="34" charset="0"/>
                        </a:rPr>
                        <a:t>of</a:t>
                      </a:r>
                      <a:r>
                        <a:rPr lang="it-IT" sz="800" b="0" i="0" kern="1200" dirty="0" smtClean="0">
                          <a:solidFill>
                            <a:srgbClr val="6D6E71"/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Arial" pitchFamily="34" charset="0"/>
                        </a:rPr>
                        <a:t> total people</a:t>
                      </a:r>
                      <a:endParaRPr lang="it-IT" sz="800" b="0" kern="1200" dirty="0" smtClean="0">
                        <a:solidFill>
                          <a:srgbClr val="6D6E71"/>
                        </a:solidFill>
                        <a:latin typeface="Roboto Medium" panose="02000000000000000000" pitchFamily="2" charset="0"/>
                        <a:ea typeface="Roboto Medium" panose="02000000000000000000" pitchFamily="2" charset="0"/>
                        <a:cs typeface="+mn-cs"/>
                      </a:endParaRPr>
                    </a:p>
                  </a:txBody>
                  <a:tcPr marL="97922" marR="97922" marT="97935" marB="9793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b="0" dirty="0" smtClean="0">
                          <a:solidFill>
                            <a:srgbClr val="6D6E71"/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</a:rPr>
                        <a:t>708</a:t>
                      </a:r>
                    </a:p>
                    <a:p>
                      <a:pPr algn="ctr"/>
                      <a:r>
                        <a:rPr lang="it-IT" sz="1000" b="0" dirty="0" smtClean="0">
                          <a:solidFill>
                            <a:srgbClr val="6D6E71"/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</a:rPr>
                        <a:t>30%</a:t>
                      </a:r>
                    </a:p>
                  </a:txBody>
                  <a:tcPr marL="97922" marR="97922" marT="97935" marB="97935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it-IT" sz="1000" kern="1200" dirty="0" smtClean="0">
                          <a:solidFill>
                            <a:srgbClr val="6D6E71"/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+mn-cs"/>
                        </a:rPr>
                        <a:t>1.081</a:t>
                      </a:r>
                    </a:p>
                    <a:p>
                      <a:pPr marL="0" algn="ctr" defTabSz="914400" rtl="0" eaLnBrk="1" latinLnBrk="0" hangingPunct="1"/>
                      <a:r>
                        <a:rPr lang="it-IT" sz="1000" kern="1200" dirty="0" smtClean="0">
                          <a:solidFill>
                            <a:srgbClr val="6D6E71"/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+mn-cs"/>
                        </a:rPr>
                        <a:t>39%</a:t>
                      </a:r>
                    </a:p>
                  </a:txBody>
                  <a:tcPr marL="97922" marR="97922" marT="97935" marB="97935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it-IT" sz="1000" kern="1200" dirty="0" smtClean="0">
                          <a:solidFill>
                            <a:srgbClr val="6D6E71"/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+mn-cs"/>
                        </a:rPr>
                        <a:t>1.136</a:t>
                      </a:r>
                    </a:p>
                    <a:p>
                      <a:pPr marL="0" algn="ctr" defTabSz="914400" rtl="0" eaLnBrk="1" latinLnBrk="0" hangingPunct="1"/>
                      <a:r>
                        <a:rPr lang="it-IT" sz="1000" kern="1200" dirty="0" smtClean="0">
                          <a:solidFill>
                            <a:srgbClr val="6D6E71"/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+mn-cs"/>
                        </a:rPr>
                        <a:t>41%</a:t>
                      </a:r>
                    </a:p>
                  </a:txBody>
                  <a:tcPr marL="97922" marR="97922" marT="97935" marB="97935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it-IT" sz="1000" kern="1200" dirty="0" smtClean="0">
                          <a:solidFill>
                            <a:srgbClr val="6D6E71"/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+mn-cs"/>
                        </a:rPr>
                        <a:t>1.148</a:t>
                      </a:r>
                    </a:p>
                    <a:p>
                      <a:pPr marL="0" algn="ctr" defTabSz="914400" rtl="0" eaLnBrk="1" latinLnBrk="0" hangingPunct="1"/>
                      <a:r>
                        <a:rPr lang="it-IT" sz="1000" kern="1200" dirty="0" smtClean="0">
                          <a:solidFill>
                            <a:srgbClr val="6D6E71"/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+mn-cs"/>
                        </a:rPr>
                        <a:t>43%</a:t>
                      </a:r>
                    </a:p>
                  </a:txBody>
                  <a:tcPr marL="97922" marR="97922" marT="97935" marB="97935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it-IT" sz="1000" kern="1200" dirty="0" smtClean="0">
                          <a:solidFill>
                            <a:srgbClr val="6D6E71"/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+mn-cs"/>
                        </a:rPr>
                        <a:t>1.276</a:t>
                      </a:r>
                    </a:p>
                    <a:p>
                      <a:pPr marL="0" algn="ctr" defTabSz="914400" rtl="0" eaLnBrk="1" latinLnBrk="0" hangingPunct="1"/>
                      <a:r>
                        <a:rPr lang="it-IT" sz="1000" kern="1200" dirty="0" smtClean="0">
                          <a:solidFill>
                            <a:srgbClr val="6D6E71"/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+mn-cs"/>
                        </a:rPr>
                        <a:t>44%</a:t>
                      </a:r>
                    </a:p>
                  </a:txBody>
                  <a:tcPr marL="97922" marR="97922" marT="97935" marB="97935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it-IT" sz="1000" kern="1200" dirty="0" smtClean="0">
                          <a:solidFill>
                            <a:srgbClr val="6D6E71"/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+mn-cs"/>
                        </a:rPr>
                        <a:t>1.396</a:t>
                      </a:r>
                    </a:p>
                    <a:p>
                      <a:pPr marL="0" algn="ctr" defTabSz="914400" rtl="0" eaLnBrk="1" latinLnBrk="0" hangingPunct="1"/>
                      <a:r>
                        <a:rPr lang="it-IT" sz="1000" kern="1200" dirty="0" smtClean="0">
                          <a:solidFill>
                            <a:srgbClr val="6D6E71"/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+mn-cs"/>
                        </a:rPr>
                        <a:t>44%</a:t>
                      </a:r>
                    </a:p>
                  </a:txBody>
                  <a:tcPr marL="97922" marR="97922" marT="97935" marB="97935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it-IT" sz="1000" kern="1200" dirty="0" smtClean="0">
                          <a:solidFill>
                            <a:srgbClr val="6D6E71"/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+mn-cs"/>
                        </a:rPr>
                        <a:t>1.609</a:t>
                      </a:r>
                    </a:p>
                    <a:p>
                      <a:pPr marL="0" algn="ctr" defTabSz="914400" rtl="0" eaLnBrk="1" latinLnBrk="0" hangingPunct="1"/>
                      <a:r>
                        <a:rPr lang="it-IT" sz="1000" kern="1200" dirty="0" smtClean="0">
                          <a:solidFill>
                            <a:srgbClr val="6D6E71"/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+mn-cs"/>
                        </a:rPr>
                        <a:t>44%</a:t>
                      </a:r>
                    </a:p>
                  </a:txBody>
                  <a:tcPr marL="97922" marR="97922" marT="144000" marB="97935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it-IT" sz="1000" kern="1200" dirty="0" smtClean="0">
                          <a:solidFill>
                            <a:srgbClr val="6D6E71"/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+mn-cs"/>
                        </a:rPr>
                        <a:t>1.670</a:t>
                      </a:r>
                    </a:p>
                    <a:p>
                      <a:pPr marL="0" algn="ctr" defTabSz="914400" rtl="0" eaLnBrk="1" latinLnBrk="0" hangingPunct="1"/>
                      <a:r>
                        <a:rPr lang="it-IT" sz="1000" kern="1200" dirty="0" smtClean="0">
                          <a:solidFill>
                            <a:srgbClr val="6D6E71"/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+mn-cs"/>
                        </a:rPr>
                        <a:t>44%</a:t>
                      </a:r>
                    </a:p>
                  </a:txBody>
                  <a:tcPr marL="97922" marR="97922" marT="144000" marB="97935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it-IT" sz="1000" kern="1200" dirty="0" smtClean="0">
                          <a:solidFill>
                            <a:srgbClr val="6D6E71"/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+mn-cs"/>
                        </a:rPr>
                        <a:t>1.672</a:t>
                      </a:r>
                    </a:p>
                    <a:p>
                      <a:pPr marL="0" algn="ctr" defTabSz="914400" rtl="0" eaLnBrk="1" latinLnBrk="0" hangingPunct="1"/>
                      <a:r>
                        <a:rPr lang="it-IT" sz="1000" kern="1200" dirty="0" smtClean="0">
                          <a:solidFill>
                            <a:srgbClr val="6D6E71"/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+mn-cs"/>
                        </a:rPr>
                        <a:t>42%</a:t>
                      </a:r>
                    </a:p>
                  </a:txBody>
                  <a:tcPr marL="97922" marR="97922" marT="144000" marB="97935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49536">
                <a:tc>
                  <a:txBody>
                    <a:bodyPr/>
                    <a:lstStyle/>
                    <a:p>
                      <a:pPr algn="ctr"/>
                      <a:r>
                        <a:rPr lang="it-IT" sz="2000" b="0" dirty="0" smtClean="0">
                          <a:solidFill>
                            <a:srgbClr val="6D6E71"/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</a:rPr>
                        <a:t>TOTAL</a:t>
                      </a:r>
                      <a:endParaRPr lang="it-IT" sz="1400" b="0" dirty="0" smtClean="0">
                        <a:solidFill>
                          <a:srgbClr val="6D6E71"/>
                        </a:solidFill>
                        <a:latin typeface="Roboto Medium" panose="02000000000000000000" pitchFamily="2" charset="0"/>
                        <a:ea typeface="Roboto Medium" panose="02000000000000000000" pitchFamily="2" charset="0"/>
                      </a:endParaRPr>
                    </a:p>
                  </a:txBody>
                  <a:tcPr marL="97922" marR="97922" marT="97935" marB="97935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97754" rtl="0" eaLnBrk="1" latinLnBrk="0" hangingPunct="1"/>
                      <a:r>
                        <a:rPr lang="it-IT" sz="1800" b="0" kern="1200" dirty="0" smtClean="0">
                          <a:solidFill>
                            <a:srgbClr val="6D6E71"/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+mn-cs"/>
                        </a:rPr>
                        <a:t>2.368</a:t>
                      </a:r>
                    </a:p>
                  </a:txBody>
                  <a:tcPr marL="97922" marR="97922" marT="97935" marB="97935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97754" rtl="0" eaLnBrk="1" latinLnBrk="0" hangingPunct="1"/>
                      <a:r>
                        <a:rPr lang="it-IT" sz="1800" b="0" kern="1200" dirty="0" smtClean="0">
                          <a:solidFill>
                            <a:srgbClr val="6D6E71"/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+mn-cs"/>
                        </a:rPr>
                        <a:t>2.737</a:t>
                      </a:r>
                    </a:p>
                  </a:txBody>
                  <a:tcPr marL="97922" marR="97922" marT="97935" marB="97935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97754" rtl="0" eaLnBrk="1" latinLnBrk="0" hangingPunct="1"/>
                      <a:r>
                        <a:rPr lang="it-IT" sz="1800" b="0" kern="1200" dirty="0" smtClean="0">
                          <a:solidFill>
                            <a:srgbClr val="6D6E71"/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+mn-cs"/>
                        </a:rPr>
                        <a:t>2.782</a:t>
                      </a:r>
                    </a:p>
                  </a:txBody>
                  <a:tcPr marL="97922" marR="97922" marT="97935" marB="97935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97754" rtl="0" eaLnBrk="1" latinLnBrk="0" hangingPunct="1"/>
                      <a:r>
                        <a:rPr lang="it-IT" sz="1800" b="0" kern="1200" dirty="0" smtClean="0">
                          <a:solidFill>
                            <a:srgbClr val="6D6E71"/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+mn-cs"/>
                        </a:rPr>
                        <a:t>2.695</a:t>
                      </a:r>
                    </a:p>
                  </a:txBody>
                  <a:tcPr marL="97922" marR="97922" marT="97935" marB="97935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b="0" dirty="0" smtClean="0">
                          <a:solidFill>
                            <a:srgbClr val="6D6E71"/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</a:rPr>
                        <a:t>2.881</a:t>
                      </a:r>
                    </a:p>
                  </a:txBody>
                  <a:tcPr marL="97922" marR="97922" marT="97935" marB="97935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it-IT" sz="1800" b="0" kern="1200" dirty="0" smtClean="0">
                          <a:solidFill>
                            <a:srgbClr val="6D6E71"/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+mn-cs"/>
                        </a:rPr>
                        <a:t>3.176</a:t>
                      </a:r>
                    </a:p>
                  </a:txBody>
                  <a:tcPr marL="97922" marR="97922" marT="97935" marB="97935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it-IT" sz="1800" b="0" kern="1200" dirty="0" smtClean="0">
                          <a:solidFill>
                            <a:srgbClr val="6D6E71"/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+mn-cs"/>
                        </a:rPr>
                        <a:t>3.618</a:t>
                      </a:r>
                      <a:endParaRPr lang="it-IT" sz="2000" b="0" kern="1200" dirty="0" smtClean="0">
                        <a:solidFill>
                          <a:srgbClr val="FF0000"/>
                        </a:solidFill>
                        <a:latin typeface="Roboto Medium" panose="02000000000000000000" pitchFamily="2" charset="0"/>
                        <a:ea typeface="Roboto Medium" panose="02000000000000000000" pitchFamily="2" charset="0"/>
                        <a:cs typeface="+mn-cs"/>
                      </a:endParaRPr>
                    </a:p>
                  </a:txBody>
                  <a:tcPr marL="97922" marR="97922" marT="97935" marB="97935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it-IT" sz="1800" b="0" kern="1200" dirty="0" smtClean="0">
                          <a:solidFill>
                            <a:srgbClr val="6D6E71"/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+mn-cs"/>
                        </a:rPr>
                        <a:t>3.846</a:t>
                      </a:r>
                      <a:endParaRPr lang="it-IT" sz="2000" b="0" kern="1200" dirty="0" smtClean="0">
                        <a:solidFill>
                          <a:srgbClr val="FF0000"/>
                        </a:solidFill>
                        <a:latin typeface="Roboto Medium" panose="02000000000000000000" pitchFamily="2" charset="0"/>
                        <a:ea typeface="Roboto Medium" panose="02000000000000000000" pitchFamily="2" charset="0"/>
                        <a:cs typeface="+mn-cs"/>
                      </a:endParaRPr>
                    </a:p>
                  </a:txBody>
                  <a:tcPr marL="97922" marR="97922" marT="97935" marB="97935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it-IT" sz="2000" b="0" kern="1200" dirty="0" smtClean="0">
                          <a:solidFill>
                            <a:srgbClr val="C00000"/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+mn-cs"/>
                        </a:rPr>
                        <a:t>3.968</a:t>
                      </a:r>
                    </a:p>
                  </a:txBody>
                  <a:tcPr marL="97922" marR="97922" marT="97935" marB="97935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cxnSp>
        <p:nvCxnSpPr>
          <p:cNvPr id="9" name="Connettore 1 8"/>
          <p:cNvCxnSpPr/>
          <p:nvPr/>
        </p:nvCxnSpPr>
        <p:spPr>
          <a:xfrm>
            <a:off x="777783" y="1746480"/>
            <a:ext cx="10696987" cy="0"/>
          </a:xfrm>
          <a:prstGeom prst="line">
            <a:avLst/>
          </a:prstGeom>
          <a:ln>
            <a:solidFill>
              <a:srgbClr val="C9CA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2 9"/>
          <p:cNvCxnSpPr/>
          <p:nvPr/>
        </p:nvCxnSpPr>
        <p:spPr>
          <a:xfrm>
            <a:off x="924750" y="5023291"/>
            <a:ext cx="10427571" cy="0"/>
          </a:xfrm>
          <a:prstGeom prst="straightConnector1">
            <a:avLst/>
          </a:prstGeom>
          <a:ln w="12700">
            <a:solidFill>
              <a:srgbClr val="6D6E71"/>
            </a:solidFill>
            <a:tailEnd type="none"/>
          </a:ln>
          <a:effectLst>
            <a:outerShdw blurRad="40000" dist="20000" dir="5400000" rotWithShape="0">
              <a:srgbClr val="000000">
                <a:alpha val="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Connettore 2 10"/>
          <p:cNvCxnSpPr/>
          <p:nvPr/>
        </p:nvCxnSpPr>
        <p:spPr>
          <a:xfrm>
            <a:off x="924746" y="6264453"/>
            <a:ext cx="10427571" cy="0"/>
          </a:xfrm>
          <a:prstGeom prst="straightConnector1">
            <a:avLst/>
          </a:prstGeom>
          <a:ln w="12700">
            <a:solidFill>
              <a:srgbClr val="6D6E71"/>
            </a:solidFill>
            <a:tailEnd type="none"/>
          </a:ln>
          <a:effectLst>
            <a:outerShdw blurRad="40000" dist="20000" dir="5400000" rotWithShape="0">
              <a:srgbClr val="000000">
                <a:alpha val="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Segnaposto contenuto 3"/>
          <p:cNvSpPr txBox="1">
            <a:spLocks/>
          </p:cNvSpPr>
          <p:nvPr/>
        </p:nvSpPr>
        <p:spPr>
          <a:xfrm>
            <a:off x="5877286" y="1190060"/>
            <a:ext cx="3892361" cy="192562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l" defTabSz="567863" rtl="0" eaLnBrk="1" latinLnBrk="0" hangingPunct="1">
              <a:lnSpc>
                <a:spcPts val="2282"/>
              </a:lnSpc>
              <a:spcBef>
                <a:spcPct val="20000"/>
              </a:spcBef>
              <a:buFont typeface="Arial"/>
              <a:buNone/>
              <a:defRPr sz="2500" kern="1200">
                <a:solidFill>
                  <a:srgbClr val="6F6F6E"/>
                </a:solidFill>
                <a:latin typeface="Roboto" charset="0"/>
                <a:ea typeface="Roboto" charset="0"/>
                <a:cs typeface="Roboto" charset="0"/>
              </a:defRPr>
            </a:lvl1pPr>
            <a:lvl2pPr marL="567863" indent="0" algn="l" defTabSz="567863" rtl="0" eaLnBrk="1" latinLnBrk="0" hangingPunct="1">
              <a:lnSpc>
                <a:spcPts val="2282"/>
              </a:lnSpc>
              <a:spcBef>
                <a:spcPct val="20000"/>
              </a:spcBef>
              <a:buFont typeface="Arial"/>
              <a:buNone/>
              <a:defRPr sz="3422" kern="1200">
                <a:solidFill>
                  <a:srgbClr val="6F6F6E"/>
                </a:solidFill>
                <a:latin typeface="Roboto" charset="0"/>
                <a:ea typeface="Roboto" charset="0"/>
                <a:cs typeface="Roboto" charset="0"/>
              </a:defRPr>
            </a:lvl2pPr>
            <a:lvl3pPr marL="1135723" indent="0" algn="l" defTabSz="567863" rtl="0" eaLnBrk="1" latinLnBrk="0" hangingPunct="1">
              <a:lnSpc>
                <a:spcPts val="2282"/>
              </a:lnSpc>
              <a:spcBef>
                <a:spcPct val="20000"/>
              </a:spcBef>
              <a:buFont typeface="Arial"/>
              <a:buNone/>
              <a:defRPr sz="2966" kern="1200">
                <a:solidFill>
                  <a:srgbClr val="6F6F6E"/>
                </a:solidFill>
                <a:latin typeface="Roboto" charset="0"/>
                <a:ea typeface="Roboto" charset="0"/>
                <a:cs typeface="Roboto" charset="0"/>
              </a:defRPr>
            </a:lvl3pPr>
            <a:lvl4pPr marL="1703589" indent="0" algn="l" defTabSz="567863" rtl="0" eaLnBrk="1" latinLnBrk="0" hangingPunct="1">
              <a:lnSpc>
                <a:spcPts val="2282"/>
              </a:lnSpc>
              <a:spcBef>
                <a:spcPct val="20000"/>
              </a:spcBef>
              <a:buFont typeface="Arial"/>
              <a:buNone/>
              <a:defRPr sz="2510" kern="1200">
                <a:solidFill>
                  <a:srgbClr val="6F6F6E"/>
                </a:solidFill>
                <a:latin typeface="Roboto" charset="0"/>
                <a:ea typeface="Roboto" charset="0"/>
                <a:cs typeface="Roboto" charset="0"/>
              </a:defRPr>
            </a:lvl4pPr>
            <a:lvl5pPr marL="2271450" indent="0" algn="l" defTabSz="567863" rtl="0" eaLnBrk="1" latinLnBrk="0" hangingPunct="1">
              <a:lnSpc>
                <a:spcPts val="2282"/>
              </a:lnSpc>
              <a:spcBef>
                <a:spcPct val="20000"/>
              </a:spcBef>
              <a:buFont typeface="Arial"/>
              <a:buNone/>
              <a:defRPr sz="2510" kern="1200">
                <a:solidFill>
                  <a:srgbClr val="6F6F6E"/>
                </a:solidFill>
                <a:latin typeface="Roboto" charset="0"/>
                <a:ea typeface="Roboto" charset="0"/>
                <a:cs typeface="Roboto" charset="0"/>
              </a:defRPr>
            </a:lvl5pPr>
            <a:lvl6pPr marL="2839312" indent="0" algn="l" defTabSz="567863" rtl="0" eaLnBrk="1" latinLnBrk="0" hangingPunct="1">
              <a:spcBef>
                <a:spcPct val="20000"/>
              </a:spcBef>
              <a:buFont typeface="Arial"/>
              <a:buNone/>
              <a:defRPr sz="25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07175" indent="0" algn="l" defTabSz="567863" rtl="0" eaLnBrk="1" latinLnBrk="0" hangingPunct="1">
              <a:spcBef>
                <a:spcPct val="20000"/>
              </a:spcBef>
              <a:buFont typeface="Arial"/>
              <a:buNone/>
              <a:defRPr sz="25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75037" indent="0" algn="l" defTabSz="567863" rtl="0" eaLnBrk="1" latinLnBrk="0" hangingPunct="1">
              <a:spcBef>
                <a:spcPct val="20000"/>
              </a:spcBef>
              <a:buFont typeface="Arial"/>
              <a:buNone/>
              <a:defRPr sz="25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542899" indent="0" algn="l" defTabSz="567863" rtl="0" eaLnBrk="1" latinLnBrk="0" hangingPunct="1">
              <a:spcBef>
                <a:spcPct val="20000"/>
              </a:spcBef>
              <a:buFont typeface="Arial"/>
              <a:buNone/>
              <a:defRPr sz="25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5000"/>
              </a:lnSpc>
            </a:pPr>
            <a:r>
              <a:rPr lang="en-US" sz="1500" dirty="0" smtClean="0"/>
              <a:t>(without interim people)</a:t>
            </a:r>
            <a:endParaRPr lang="en-US" sz="1500" dirty="0"/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712570" y="571275"/>
            <a:ext cx="8543916" cy="74058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600" kern="1200">
                <a:solidFill>
                  <a:schemeClr val="tx1">
                    <a:lumMod val="75000"/>
                    <a:lumOff val="25000"/>
                  </a:schemeClr>
                </a:solidFill>
                <a:latin typeface="Roboto Thin" pitchFamily="2" charset="0"/>
                <a:ea typeface="Roboto Thin" pitchFamily="2" charset="0"/>
                <a:cs typeface="+mj-cs"/>
              </a:defRPr>
            </a:lvl1pPr>
          </a:lstStyle>
          <a:p>
            <a:r>
              <a:rPr lang="en-US" dirty="0" smtClean="0">
                <a:solidFill>
                  <a:srgbClr val="6D6E71"/>
                </a:solidFill>
              </a:rPr>
              <a:t>People distribution</a:t>
            </a:r>
            <a:endParaRPr lang="en-US" dirty="0">
              <a:solidFill>
                <a:srgbClr val="6D6E71"/>
              </a:solidFill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3781488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>
            <p:extLst/>
          </p:nvPr>
        </p:nvGraphicFramePr>
        <p:xfrm>
          <a:off x="1587" y="1588"/>
          <a:ext cx="1587" cy="1587"/>
        </p:xfrm>
        <a:graphic>
          <a:graphicData uri="http://schemas.openxmlformats.org/presentationml/2006/ole">
            <p:oleObj spid="_x0000_s727042" name="Diapositiva think-cell" r:id="rId4" imgW="360" imgH="360" progId="TCLayout.ActiveDocument.1">
              <p:embed/>
            </p:oleObj>
          </a:graphicData>
        </a:graphic>
      </p:graphicFrame>
      <p:graphicFrame>
        <p:nvGraphicFramePr>
          <p:cNvPr id="10" name="Segnaposto contenuto 9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xmlns="" val="3420114579"/>
              </p:ext>
            </p:extLst>
          </p:nvPr>
        </p:nvGraphicFramePr>
        <p:xfrm>
          <a:off x="266698" y="1459471"/>
          <a:ext cx="10444977" cy="2764369"/>
        </p:xfrm>
        <a:graphic>
          <a:graphicData uri="http://schemas.openxmlformats.org/drawingml/2006/table">
            <a:tbl>
              <a:tblPr firstRow="1" bandCol="1">
                <a:effectLst/>
                <a:tableStyleId>{073A0DAA-6AF3-43AB-8588-CEC1D06C72B9}</a:tableStyleId>
              </a:tblPr>
              <a:tblGrid>
                <a:gridCol w="1464018"/>
                <a:gridCol w="761328"/>
                <a:gridCol w="889853"/>
                <a:gridCol w="889853"/>
                <a:gridCol w="889853"/>
                <a:gridCol w="889853"/>
                <a:gridCol w="985846"/>
                <a:gridCol w="985846"/>
                <a:gridCol w="908822"/>
                <a:gridCol w="908822"/>
                <a:gridCol w="870883"/>
              </a:tblGrid>
              <a:tr h="431825">
                <a:tc>
                  <a:txBody>
                    <a:bodyPr/>
                    <a:lstStyle/>
                    <a:p>
                      <a:pPr algn="ctr"/>
                      <a:endParaRPr lang="it-IT" sz="900" b="0" dirty="0" smtClean="0">
                        <a:solidFill>
                          <a:schemeClr val="tx1"/>
                        </a:solidFill>
                        <a:latin typeface="Roboto Light" panose="02000000000000000000" pitchFamily="2" charset="0"/>
                        <a:ea typeface="Roboto Light" panose="02000000000000000000" pitchFamily="2" charset="0"/>
                      </a:endParaRPr>
                    </a:p>
                  </a:txBody>
                  <a:tcPr marL="97935" marR="97935" marT="97935" marB="9793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977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0" kern="1200" dirty="0" smtClean="0">
                          <a:solidFill>
                            <a:srgbClr val="6D6E71"/>
                          </a:solidFill>
                          <a:effectLst/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+mn-cs"/>
                        </a:rPr>
                        <a:t>FY</a:t>
                      </a:r>
                      <a:r>
                        <a:rPr lang="it-IT" sz="1400" b="0" kern="1200" baseline="0" dirty="0" smtClean="0">
                          <a:solidFill>
                            <a:srgbClr val="6D6E71"/>
                          </a:solidFill>
                          <a:effectLst/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+mn-cs"/>
                        </a:rPr>
                        <a:t> </a:t>
                      </a:r>
                      <a:r>
                        <a:rPr lang="it-IT" sz="1400" b="0" kern="1200" dirty="0" smtClean="0">
                          <a:solidFill>
                            <a:srgbClr val="6D6E71"/>
                          </a:solidFill>
                          <a:effectLst/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+mn-cs"/>
                        </a:rPr>
                        <a:t>2010</a:t>
                      </a:r>
                    </a:p>
                  </a:txBody>
                  <a:tcPr marL="97935" marR="97935" marT="97935" marB="9793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977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0" kern="1200" dirty="0" smtClean="0">
                          <a:solidFill>
                            <a:srgbClr val="6D6E71"/>
                          </a:solidFill>
                          <a:effectLst/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+mn-cs"/>
                        </a:rPr>
                        <a:t>FY 2011</a:t>
                      </a:r>
                    </a:p>
                  </a:txBody>
                  <a:tcPr marL="97935" marR="97935" marT="97935" marB="9793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977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0" kern="1200" dirty="0" smtClean="0">
                          <a:solidFill>
                            <a:srgbClr val="6D6E71"/>
                          </a:solidFill>
                          <a:effectLst/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+mn-cs"/>
                        </a:rPr>
                        <a:t>FY 2012</a:t>
                      </a:r>
                    </a:p>
                  </a:txBody>
                  <a:tcPr marL="97935" marR="97935" marT="97935" marB="9793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977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0" kern="1200" dirty="0" smtClean="0">
                          <a:solidFill>
                            <a:srgbClr val="6D6E71"/>
                          </a:solidFill>
                          <a:effectLst/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+mn-cs"/>
                        </a:rPr>
                        <a:t>FY 2013</a:t>
                      </a:r>
                      <a:endParaRPr lang="it-IT" sz="1400" b="0" kern="1200" dirty="0">
                        <a:solidFill>
                          <a:srgbClr val="6D6E71"/>
                        </a:solidFill>
                        <a:effectLst/>
                        <a:latin typeface="Roboto Medium" panose="02000000000000000000" pitchFamily="2" charset="0"/>
                        <a:ea typeface="Roboto Medium" panose="02000000000000000000" pitchFamily="2" charset="0"/>
                        <a:cs typeface="+mn-cs"/>
                      </a:endParaRPr>
                    </a:p>
                  </a:txBody>
                  <a:tcPr marL="97935" marR="97935" marT="97935" marB="9793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977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0" kern="1200" dirty="0" smtClean="0">
                          <a:solidFill>
                            <a:srgbClr val="6D6E71"/>
                          </a:solidFill>
                          <a:effectLst/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+mn-cs"/>
                        </a:rPr>
                        <a:t>FY 2014</a:t>
                      </a:r>
                      <a:endParaRPr lang="it-IT" sz="1400" b="0" kern="1200" dirty="0">
                        <a:solidFill>
                          <a:srgbClr val="6D6E71"/>
                        </a:solidFill>
                        <a:effectLst/>
                        <a:latin typeface="Roboto Medium" panose="02000000000000000000" pitchFamily="2" charset="0"/>
                        <a:ea typeface="Roboto Medium" panose="02000000000000000000" pitchFamily="2" charset="0"/>
                        <a:cs typeface="+mn-cs"/>
                      </a:endParaRPr>
                    </a:p>
                  </a:txBody>
                  <a:tcPr marL="97935" marR="97935" marT="97935" marB="9793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977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0" kern="1200" dirty="0" smtClean="0">
                          <a:solidFill>
                            <a:srgbClr val="6D6E71"/>
                          </a:solidFill>
                          <a:effectLst/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+mn-cs"/>
                        </a:rPr>
                        <a:t>FY 2015</a:t>
                      </a:r>
                      <a:endParaRPr lang="it-IT" sz="1400" b="0" kern="1200" dirty="0">
                        <a:solidFill>
                          <a:srgbClr val="6D6E71"/>
                        </a:solidFill>
                        <a:effectLst/>
                        <a:latin typeface="Roboto Medium" panose="02000000000000000000" pitchFamily="2" charset="0"/>
                        <a:ea typeface="Roboto Medium" panose="02000000000000000000" pitchFamily="2" charset="0"/>
                        <a:cs typeface="+mn-cs"/>
                      </a:endParaRPr>
                    </a:p>
                  </a:txBody>
                  <a:tcPr marL="97935" marR="97935" marT="97935" marB="9793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977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0" kern="1200" dirty="0" smtClean="0">
                          <a:solidFill>
                            <a:srgbClr val="6D6E71"/>
                          </a:solidFill>
                          <a:effectLst/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+mn-cs"/>
                        </a:rPr>
                        <a:t>FY 2016</a:t>
                      </a:r>
                      <a:endParaRPr lang="it-IT" sz="1400" b="0" kern="1200" dirty="0">
                        <a:solidFill>
                          <a:srgbClr val="6D6E71"/>
                        </a:solidFill>
                        <a:effectLst/>
                        <a:latin typeface="Roboto Medium" panose="02000000000000000000" pitchFamily="2" charset="0"/>
                        <a:ea typeface="Roboto Medium" panose="02000000000000000000" pitchFamily="2" charset="0"/>
                        <a:cs typeface="+mn-cs"/>
                      </a:endParaRPr>
                    </a:p>
                  </a:txBody>
                  <a:tcPr marL="97935" marR="97935" marT="97935" marB="9793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977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0" kern="1200" dirty="0" smtClean="0">
                          <a:solidFill>
                            <a:srgbClr val="6D6E71"/>
                          </a:solidFill>
                          <a:effectLst/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+mn-cs"/>
                        </a:rPr>
                        <a:t>FY 2017</a:t>
                      </a:r>
                    </a:p>
                  </a:txBody>
                  <a:tcPr marL="97935" marR="97935" marT="97935" marB="9793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977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0" i="1" kern="1200" dirty="0" smtClean="0">
                          <a:solidFill>
                            <a:srgbClr val="FF0000"/>
                          </a:solidFill>
                          <a:effectLst/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+mn-cs"/>
                        </a:rPr>
                        <a:t>March 2017</a:t>
                      </a:r>
                    </a:p>
                  </a:txBody>
                  <a:tcPr marL="97935" marR="97935" marT="97935" marB="9793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977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0" i="1" kern="1200" dirty="0" smtClean="0">
                          <a:solidFill>
                            <a:srgbClr val="FF0000"/>
                          </a:solidFill>
                          <a:effectLst/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+mn-cs"/>
                        </a:rPr>
                        <a:t>March 2018</a:t>
                      </a:r>
                    </a:p>
                  </a:txBody>
                  <a:tcPr marL="97935" marR="97935" marT="97935" marB="9793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76559">
                <a:tc>
                  <a:txBody>
                    <a:bodyPr/>
                    <a:lstStyle/>
                    <a:p>
                      <a:pPr algn="ctr"/>
                      <a:r>
                        <a:rPr lang="it-IT" sz="1400" b="0" dirty="0" smtClean="0">
                          <a:solidFill>
                            <a:srgbClr val="6D6E71"/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</a:rPr>
                        <a:t>ITALY</a:t>
                      </a:r>
                      <a:endParaRPr lang="it-IT" sz="1600" b="0" dirty="0" smtClean="0">
                        <a:solidFill>
                          <a:srgbClr val="6D6E71"/>
                        </a:solidFill>
                        <a:latin typeface="Roboto Medium" panose="02000000000000000000" pitchFamily="2" charset="0"/>
                        <a:ea typeface="Roboto Medium" panose="02000000000000000000" pitchFamily="2" charset="0"/>
                      </a:endParaRPr>
                    </a:p>
                    <a:p>
                      <a:pPr marL="0" algn="ctr" defTabSz="497754" rtl="0" eaLnBrk="1" latinLnBrk="0" hangingPunct="1"/>
                      <a:r>
                        <a:rPr lang="it-IT" sz="900" b="0" kern="1200" dirty="0" smtClean="0">
                          <a:solidFill>
                            <a:srgbClr val="6D6E71"/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+mn-cs"/>
                        </a:rPr>
                        <a:t>% </a:t>
                      </a:r>
                      <a:r>
                        <a:rPr lang="it-IT" sz="900" b="0" i="0" kern="1200" dirty="0" err="1" smtClean="0">
                          <a:solidFill>
                            <a:srgbClr val="6D6E71"/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Arial" pitchFamily="34" charset="0"/>
                        </a:rPr>
                        <a:t>of</a:t>
                      </a:r>
                      <a:r>
                        <a:rPr lang="it-IT" sz="900" b="0" i="0" kern="1200" dirty="0" smtClean="0">
                          <a:solidFill>
                            <a:srgbClr val="6D6E71"/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Arial" pitchFamily="34" charset="0"/>
                        </a:rPr>
                        <a:t> total people</a:t>
                      </a:r>
                      <a:endParaRPr lang="it-IT" sz="900" b="0" kern="1200" dirty="0" smtClean="0">
                        <a:solidFill>
                          <a:srgbClr val="6D6E71"/>
                        </a:solidFill>
                        <a:latin typeface="Roboto Medium" panose="02000000000000000000" pitchFamily="2" charset="0"/>
                        <a:ea typeface="Roboto Medium" panose="02000000000000000000" pitchFamily="2" charset="0"/>
                        <a:cs typeface="+mn-cs"/>
                      </a:endParaRPr>
                    </a:p>
                  </a:txBody>
                  <a:tcPr marL="97935" marR="97935" marT="97935" marB="97935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b="0" dirty="0" smtClean="0">
                          <a:solidFill>
                            <a:srgbClr val="6D6E71"/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</a:rPr>
                        <a:t>1660</a:t>
                      </a:r>
                    </a:p>
                    <a:p>
                      <a:pPr algn="ctr"/>
                      <a:r>
                        <a:rPr lang="it-IT" sz="1000" b="0" dirty="0" smtClean="0">
                          <a:solidFill>
                            <a:srgbClr val="6D6E71"/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</a:rPr>
                        <a:t>70%</a:t>
                      </a:r>
                    </a:p>
                  </a:txBody>
                  <a:tcPr marL="97935" marR="97935" marT="97935" marB="97935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b="0" dirty="0" smtClean="0">
                          <a:solidFill>
                            <a:srgbClr val="6D6E71"/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</a:rPr>
                        <a:t>1656</a:t>
                      </a:r>
                    </a:p>
                    <a:p>
                      <a:pPr algn="ctr"/>
                      <a:r>
                        <a:rPr lang="it-IT" sz="1000" b="0" dirty="0" smtClean="0">
                          <a:solidFill>
                            <a:srgbClr val="6D6E71"/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</a:rPr>
                        <a:t>61%</a:t>
                      </a:r>
                    </a:p>
                  </a:txBody>
                  <a:tcPr marL="97935" marR="97935" marT="97935" marB="97935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b="0" dirty="0" smtClean="0">
                          <a:solidFill>
                            <a:srgbClr val="6D6E71"/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</a:rPr>
                        <a:t>1646</a:t>
                      </a:r>
                    </a:p>
                    <a:p>
                      <a:pPr algn="ctr"/>
                      <a:r>
                        <a:rPr lang="it-IT" sz="1000" b="0" dirty="0" smtClean="0">
                          <a:solidFill>
                            <a:srgbClr val="6D6E71"/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</a:rPr>
                        <a:t>53%</a:t>
                      </a:r>
                    </a:p>
                  </a:txBody>
                  <a:tcPr marL="97935" marR="97935" marT="97935" marB="97935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b="0" dirty="0" smtClean="0">
                          <a:solidFill>
                            <a:srgbClr val="6D6E71"/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</a:rPr>
                        <a:t>1547</a:t>
                      </a:r>
                    </a:p>
                    <a:p>
                      <a:pPr algn="ctr"/>
                      <a:r>
                        <a:rPr lang="it-IT" sz="1000" b="0" dirty="0" smtClean="0">
                          <a:solidFill>
                            <a:srgbClr val="6D6E71"/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</a:rPr>
                        <a:t>57%</a:t>
                      </a:r>
                    </a:p>
                  </a:txBody>
                  <a:tcPr marL="97935" marR="97935" marT="97935" marB="97935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b="0" dirty="0" smtClean="0">
                          <a:solidFill>
                            <a:srgbClr val="6D6E71"/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</a:rPr>
                        <a:t>1605</a:t>
                      </a:r>
                    </a:p>
                    <a:p>
                      <a:pPr algn="ctr"/>
                      <a:r>
                        <a:rPr lang="it-IT" sz="1000" b="0" dirty="0" smtClean="0">
                          <a:solidFill>
                            <a:srgbClr val="6D6E71"/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</a:rPr>
                        <a:t>56%</a:t>
                      </a:r>
                    </a:p>
                  </a:txBody>
                  <a:tcPr marL="97935" marR="97935" marT="97935" marB="97935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b="0" dirty="0" smtClean="0">
                          <a:solidFill>
                            <a:srgbClr val="6D6E71"/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</a:rPr>
                        <a:t>1780</a:t>
                      </a:r>
                    </a:p>
                    <a:p>
                      <a:pPr algn="ctr"/>
                      <a:r>
                        <a:rPr lang="it-IT" sz="1000" b="0" dirty="0" smtClean="0">
                          <a:solidFill>
                            <a:srgbClr val="6D6E71"/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</a:rPr>
                        <a:t>56%</a:t>
                      </a:r>
                    </a:p>
                  </a:txBody>
                  <a:tcPr marL="97935" marR="97935" marT="97935" marB="97935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b="0" dirty="0" smtClean="0">
                          <a:solidFill>
                            <a:srgbClr val="6D6E71"/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</a:rPr>
                        <a:t>2009</a:t>
                      </a:r>
                    </a:p>
                    <a:p>
                      <a:pPr algn="ctr"/>
                      <a:r>
                        <a:rPr lang="it-IT" sz="1000" b="0" dirty="0" smtClean="0">
                          <a:solidFill>
                            <a:srgbClr val="6D6E71"/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</a:rPr>
                        <a:t>56%</a:t>
                      </a:r>
                    </a:p>
                  </a:txBody>
                  <a:tcPr marL="97935" marR="97935" marT="97935" marB="97935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it-IT" sz="1100" b="0" kern="1200" dirty="0" smtClean="0">
                          <a:solidFill>
                            <a:srgbClr val="6D6E71"/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+mn-cs"/>
                        </a:rPr>
                        <a:t>2176</a:t>
                      </a:r>
                    </a:p>
                    <a:p>
                      <a:pPr marL="0" algn="ctr" defTabSz="914400" rtl="0" eaLnBrk="1" latinLnBrk="0" hangingPunct="1"/>
                      <a:r>
                        <a:rPr lang="it-IT" sz="1100" b="0" kern="1200" dirty="0" smtClean="0">
                          <a:solidFill>
                            <a:srgbClr val="6D6E71"/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+mn-cs"/>
                        </a:rPr>
                        <a:t>56%</a:t>
                      </a:r>
                    </a:p>
                  </a:txBody>
                  <a:tcPr marL="97935" marR="97935" marT="97935" marB="97935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it-IT" sz="1100" b="0" kern="1200" dirty="0" smtClean="0">
                          <a:solidFill>
                            <a:srgbClr val="6D6E71"/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+mn-cs"/>
                        </a:rPr>
                        <a:t>2060</a:t>
                      </a:r>
                    </a:p>
                    <a:p>
                      <a:pPr marL="0" algn="ctr" defTabSz="914400" rtl="0" eaLnBrk="1" latinLnBrk="0" hangingPunct="1"/>
                      <a:r>
                        <a:rPr lang="it-IT" sz="1100" b="0" kern="1200" dirty="0" smtClean="0">
                          <a:solidFill>
                            <a:srgbClr val="6D6E71"/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+mn-cs"/>
                        </a:rPr>
                        <a:t>56%</a:t>
                      </a:r>
                    </a:p>
                  </a:txBody>
                  <a:tcPr marL="97935" marR="97935" marT="97935" marB="97935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it-IT" sz="1100" b="0" kern="1200" dirty="0" smtClean="0">
                          <a:solidFill>
                            <a:srgbClr val="6D6E71"/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+mn-cs"/>
                        </a:rPr>
                        <a:t>2296</a:t>
                      </a:r>
                    </a:p>
                    <a:p>
                      <a:pPr marL="0" algn="ctr" defTabSz="914400" rtl="0" eaLnBrk="1" latinLnBrk="0" hangingPunct="1"/>
                      <a:r>
                        <a:rPr lang="it-IT" sz="1100" b="0" kern="1200" dirty="0" smtClean="0">
                          <a:solidFill>
                            <a:srgbClr val="6D6E71"/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+mn-cs"/>
                        </a:rPr>
                        <a:t>58%</a:t>
                      </a:r>
                    </a:p>
                  </a:txBody>
                  <a:tcPr marL="97935" marR="97935" marT="97935" marB="97935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09086">
                <a:tc>
                  <a:txBody>
                    <a:bodyPr/>
                    <a:lstStyle/>
                    <a:p>
                      <a:pPr algn="ctr"/>
                      <a:r>
                        <a:rPr lang="it-IT" sz="1400" b="0" dirty="0" smtClean="0">
                          <a:solidFill>
                            <a:srgbClr val="6D6E71"/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</a:rPr>
                        <a:t>OUTSIDE  ITALY**</a:t>
                      </a:r>
                      <a:endParaRPr lang="it-IT" sz="1050" b="0" dirty="0" smtClean="0">
                        <a:solidFill>
                          <a:srgbClr val="6D6E71"/>
                        </a:solidFill>
                        <a:latin typeface="Roboto Medium" panose="02000000000000000000" pitchFamily="2" charset="0"/>
                        <a:ea typeface="Roboto Medium" panose="02000000000000000000" pitchFamily="2" charset="0"/>
                      </a:endParaRPr>
                    </a:p>
                    <a:p>
                      <a:pPr marL="0" algn="ctr" defTabSz="497754" rtl="0" eaLnBrk="1" latinLnBrk="0" hangingPunct="1"/>
                      <a:r>
                        <a:rPr lang="it-IT" sz="900" b="0" kern="1200" dirty="0" smtClean="0">
                          <a:solidFill>
                            <a:srgbClr val="6D6E71"/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+mn-cs"/>
                        </a:rPr>
                        <a:t>% </a:t>
                      </a:r>
                      <a:r>
                        <a:rPr lang="it-IT" sz="900" b="0" i="0" kern="1200" dirty="0" err="1" smtClean="0">
                          <a:solidFill>
                            <a:srgbClr val="6D6E71"/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Arial" pitchFamily="34" charset="0"/>
                        </a:rPr>
                        <a:t>of</a:t>
                      </a:r>
                      <a:r>
                        <a:rPr lang="it-IT" sz="900" b="0" i="0" kern="1200" dirty="0" smtClean="0">
                          <a:solidFill>
                            <a:srgbClr val="6D6E71"/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Arial" pitchFamily="34" charset="0"/>
                        </a:rPr>
                        <a:t> total people</a:t>
                      </a:r>
                      <a:endParaRPr lang="it-IT" sz="900" b="0" kern="1200" dirty="0" smtClean="0">
                        <a:solidFill>
                          <a:srgbClr val="6D6E71"/>
                        </a:solidFill>
                        <a:latin typeface="Roboto Medium" panose="02000000000000000000" pitchFamily="2" charset="0"/>
                        <a:ea typeface="Roboto Medium" panose="02000000000000000000" pitchFamily="2" charset="0"/>
                        <a:cs typeface="+mn-cs"/>
                      </a:endParaRPr>
                    </a:p>
                  </a:txBody>
                  <a:tcPr marL="97935" marR="97935" marT="97935" marB="9793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b="0" dirty="0" smtClean="0">
                          <a:solidFill>
                            <a:srgbClr val="6D6E71"/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</a:rPr>
                        <a:t>708</a:t>
                      </a:r>
                    </a:p>
                    <a:p>
                      <a:pPr algn="ctr"/>
                      <a:r>
                        <a:rPr lang="it-IT" sz="1000" b="0" dirty="0" smtClean="0">
                          <a:solidFill>
                            <a:srgbClr val="6D6E71"/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</a:rPr>
                        <a:t>30%</a:t>
                      </a:r>
                    </a:p>
                  </a:txBody>
                  <a:tcPr marL="97935" marR="97935" marT="97935" marB="9793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b="0" dirty="0" smtClean="0">
                          <a:solidFill>
                            <a:srgbClr val="6D6E71"/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</a:rPr>
                        <a:t>1081</a:t>
                      </a:r>
                    </a:p>
                    <a:p>
                      <a:pPr algn="ctr"/>
                      <a:r>
                        <a:rPr lang="it-IT" sz="1000" b="0" dirty="0" smtClean="0">
                          <a:solidFill>
                            <a:srgbClr val="6D6E71"/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</a:rPr>
                        <a:t>33%</a:t>
                      </a:r>
                    </a:p>
                  </a:txBody>
                  <a:tcPr marL="97935" marR="97935" marT="97935" marB="9793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b="0" dirty="0" smtClean="0">
                          <a:solidFill>
                            <a:srgbClr val="6D6E71"/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</a:rPr>
                        <a:t>1136</a:t>
                      </a:r>
                    </a:p>
                    <a:p>
                      <a:pPr algn="ctr"/>
                      <a:r>
                        <a:rPr lang="it-IT" sz="1000" b="0" dirty="0" smtClean="0">
                          <a:solidFill>
                            <a:srgbClr val="6D6E71"/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</a:rPr>
                        <a:t>41%</a:t>
                      </a:r>
                    </a:p>
                  </a:txBody>
                  <a:tcPr marL="97935" marR="97935" marT="97935" marB="9793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b="0" dirty="0" smtClean="0">
                          <a:solidFill>
                            <a:srgbClr val="6D6E71"/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</a:rPr>
                        <a:t>1148</a:t>
                      </a:r>
                    </a:p>
                    <a:p>
                      <a:pPr algn="ctr"/>
                      <a:r>
                        <a:rPr lang="it-IT" sz="1000" b="0" dirty="0" smtClean="0">
                          <a:solidFill>
                            <a:srgbClr val="6D6E71"/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</a:rPr>
                        <a:t>43%</a:t>
                      </a:r>
                    </a:p>
                  </a:txBody>
                  <a:tcPr marL="97935" marR="97935" marT="97935" marB="9793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b="0" dirty="0" smtClean="0">
                          <a:solidFill>
                            <a:srgbClr val="6D6E71"/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</a:rPr>
                        <a:t>1276</a:t>
                      </a:r>
                    </a:p>
                    <a:p>
                      <a:pPr algn="ctr"/>
                      <a:r>
                        <a:rPr lang="it-IT" sz="1000" b="0" dirty="0" smtClean="0">
                          <a:solidFill>
                            <a:srgbClr val="6D6E71"/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</a:rPr>
                        <a:t>44%</a:t>
                      </a:r>
                    </a:p>
                  </a:txBody>
                  <a:tcPr marL="97935" marR="97935" marT="97935" marB="9793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b="0" dirty="0" smtClean="0">
                          <a:solidFill>
                            <a:srgbClr val="6D6E71"/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</a:rPr>
                        <a:t>1336</a:t>
                      </a:r>
                    </a:p>
                    <a:p>
                      <a:pPr algn="ctr"/>
                      <a:r>
                        <a:rPr lang="it-IT" sz="1000" b="0" dirty="0" smtClean="0">
                          <a:solidFill>
                            <a:srgbClr val="6D6E71"/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</a:rPr>
                        <a:t>44%</a:t>
                      </a:r>
                    </a:p>
                  </a:txBody>
                  <a:tcPr marL="97935" marR="97935" marT="97935" marB="9793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b="0" dirty="0" smtClean="0">
                          <a:solidFill>
                            <a:srgbClr val="6D6E71"/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</a:rPr>
                        <a:t>1609</a:t>
                      </a:r>
                    </a:p>
                    <a:p>
                      <a:pPr algn="ctr"/>
                      <a:r>
                        <a:rPr lang="it-IT" sz="1000" b="0" dirty="0" smtClean="0">
                          <a:solidFill>
                            <a:srgbClr val="6D6E71"/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</a:rPr>
                        <a:t>44%</a:t>
                      </a:r>
                    </a:p>
                  </a:txBody>
                  <a:tcPr marL="97935" marR="97935" marT="97935" marB="9793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it-IT" sz="1100" b="0" kern="1200" dirty="0" smtClean="0">
                          <a:solidFill>
                            <a:srgbClr val="6D6E71"/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+mn-cs"/>
                        </a:rPr>
                        <a:t>1670</a:t>
                      </a:r>
                    </a:p>
                    <a:p>
                      <a:pPr marL="0" algn="ctr" defTabSz="914400" rtl="0" eaLnBrk="1" latinLnBrk="0" hangingPunct="1"/>
                      <a:r>
                        <a:rPr lang="it-IT" sz="1100" b="0" kern="1200" dirty="0" smtClean="0">
                          <a:solidFill>
                            <a:srgbClr val="6D6E71"/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+mn-cs"/>
                        </a:rPr>
                        <a:t>44%</a:t>
                      </a:r>
                    </a:p>
                  </a:txBody>
                  <a:tcPr marL="97935" marR="97935" marT="144000" marB="9793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it-IT" sz="1100" b="0" kern="1200" dirty="0" smtClean="0">
                          <a:solidFill>
                            <a:srgbClr val="6D6E71"/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+mn-cs"/>
                        </a:rPr>
                        <a:t>1630</a:t>
                      </a:r>
                    </a:p>
                    <a:p>
                      <a:pPr marL="0" algn="ctr" defTabSz="914400" rtl="0" eaLnBrk="1" latinLnBrk="0" hangingPunct="1"/>
                      <a:r>
                        <a:rPr lang="it-IT" sz="1100" b="0" kern="1200" dirty="0" smtClean="0">
                          <a:solidFill>
                            <a:srgbClr val="6D6E71"/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+mn-cs"/>
                        </a:rPr>
                        <a:t>44%</a:t>
                      </a:r>
                    </a:p>
                  </a:txBody>
                  <a:tcPr marL="97935" marR="97935" marT="144000" marB="9793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it-IT" sz="1100" b="0" kern="1200" dirty="0" smtClean="0">
                          <a:solidFill>
                            <a:srgbClr val="6D6E71"/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+mn-cs"/>
                        </a:rPr>
                        <a:t>1672</a:t>
                      </a:r>
                    </a:p>
                    <a:p>
                      <a:pPr marL="0" algn="ctr" defTabSz="914400" rtl="0" eaLnBrk="1" latinLnBrk="0" hangingPunct="1"/>
                      <a:r>
                        <a:rPr lang="it-IT" sz="1100" b="0" kern="1200" dirty="0" smtClean="0">
                          <a:solidFill>
                            <a:srgbClr val="6D6E71"/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+mn-cs"/>
                        </a:rPr>
                        <a:t>42%</a:t>
                      </a:r>
                    </a:p>
                  </a:txBody>
                  <a:tcPr marL="97935" marR="97935" marT="144000" marB="9793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92641">
                <a:tc>
                  <a:txBody>
                    <a:bodyPr/>
                    <a:lstStyle/>
                    <a:p>
                      <a:pPr algn="ctr"/>
                      <a:r>
                        <a:rPr lang="it-IT" sz="2400" b="0" dirty="0" smtClean="0">
                          <a:solidFill>
                            <a:srgbClr val="6D6E71"/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</a:rPr>
                        <a:t>TOTAL</a:t>
                      </a:r>
                      <a:endParaRPr lang="it-IT" sz="1600" b="0" dirty="0" smtClean="0">
                        <a:solidFill>
                          <a:srgbClr val="6D6E71"/>
                        </a:solidFill>
                        <a:latin typeface="Roboto Medium" panose="02000000000000000000" pitchFamily="2" charset="0"/>
                        <a:ea typeface="Roboto Medium" panose="02000000000000000000" pitchFamily="2" charset="0"/>
                      </a:endParaRPr>
                    </a:p>
                  </a:txBody>
                  <a:tcPr marL="97935" marR="97935" marT="97935" marB="97935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97754" rtl="0" eaLnBrk="1" latinLnBrk="0" hangingPunct="1"/>
                      <a:r>
                        <a:rPr lang="it-IT" sz="2000" b="0" kern="1200" dirty="0" smtClean="0">
                          <a:solidFill>
                            <a:srgbClr val="6D6E71"/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+mn-cs"/>
                        </a:rPr>
                        <a:t>2368</a:t>
                      </a:r>
                    </a:p>
                  </a:txBody>
                  <a:tcPr marL="97935" marR="97935" marT="97935" marB="97935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97754" rtl="0" eaLnBrk="1" latinLnBrk="0" hangingPunct="1"/>
                      <a:r>
                        <a:rPr lang="it-IT" sz="2000" b="0" kern="1200" dirty="0" smtClean="0">
                          <a:solidFill>
                            <a:srgbClr val="6D6E71"/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+mn-cs"/>
                        </a:rPr>
                        <a:t>2737</a:t>
                      </a:r>
                    </a:p>
                  </a:txBody>
                  <a:tcPr marL="97935" marR="97935" marT="97935" marB="97935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97754" rtl="0" eaLnBrk="1" latinLnBrk="0" hangingPunct="1"/>
                      <a:r>
                        <a:rPr lang="it-IT" sz="2000" b="0" kern="1200" dirty="0" smtClean="0">
                          <a:solidFill>
                            <a:srgbClr val="6D6E71"/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+mn-cs"/>
                        </a:rPr>
                        <a:t>2782</a:t>
                      </a:r>
                    </a:p>
                  </a:txBody>
                  <a:tcPr marL="97935" marR="97935" marT="97935" marB="97935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97754" rtl="0" eaLnBrk="1" latinLnBrk="0" hangingPunct="1"/>
                      <a:r>
                        <a:rPr lang="it-IT" sz="2000" b="0" kern="1200" dirty="0" smtClean="0">
                          <a:solidFill>
                            <a:srgbClr val="6D6E71"/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+mn-cs"/>
                        </a:rPr>
                        <a:t>2695</a:t>
                      </a:r>
                    </a:p>
                  </a:txBody>
                  <a:tcPr marL="97935" marR="97935" marT="97935" marB="97935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b="0" dirty="0" smtClean="0">
                          <a:solidFill>
                            <a:srgbClr val="6D6E71"/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</a:rPr>
                        <a:t>2881</a:t>
                      </a:r>
                    </a:p>
                  </a:txBody>
                  <a:tcPr marL="97935" marR="97935" marT="97935" marB="97935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it-IT" sz="2000" b="0" kern="1200" dirty="0" smtClean="0">
                          <a:solidFill>
                            <a:srgbClr val="6D6E71"/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+mn-cs"/>
                        </a:rPr>
                        <a:t>3176</a:t>
                      </a:r>
                    </a:p>
                  </a:txBody>
                  <a:tcPr marL="97935" marR="97935" marT="97935" marB="97935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it-IT" sz="2000" b="0" kern="1200" dirty="0" smtClean="0">
                          <a:solidFill>
                            <a:srgbClr val="6D6E71"/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+mn-cs"/>
                        </a:rPr>
                        <a:t>3618</a:t>
                      </a:r>
                    </a:p>
                  </a:txBody>
                  <a:tcPr marL="97935" marR="97935" marT="97935" marB="97935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it-IT" sz="2000" b="0" kern="1200" dirty="0" smtClean="0">
                          <a:solidFill>
                            <a:srgbClr val="6D6E71"/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+mn-cs"/>
                        </a:rPr>
                        <a:t>3846</a:t>
                      </a:r>
                    </a:p>
                  </a:txBody>
                  <a:tcPr marL="97935" marR="97935" marT="97935" marB="97935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it-IT" sz="2000" b="0" kern="1200" dirty="0" smtClean="0">
                          <a:solidFill>
                            <a:srgbClr val="6D6E71"/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+mn-cs"/>
                        </a:rPr>
                        <a:t>3,690</a:t>
                      </a:r>
                      <a:endParaRPr lang="it-IT" sz="2400" b="0" kern="1200" dirty="0" smtClean="0">
                        <a:solidFill>
                          <a:srgbClr val="FF0000"/>
                        </a:solidFill>
                        <a:latin typeface="Roboto Medium" panose="02000000000000000000" pitchFamily="2" charset="0"/>
                        <a:ea typeface="Roboto Medium" panose="02000000000000000000" pitchFamily="2" charset="0"/>
                        <a:cs typeface="+mn-cs"/>
                      </a:endParaRPr>
                    </a:p>
                  </a:txBody>
                  <a:tcPr marL="97935" marR="97935" marT="97935" marB="97935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it-IT" sz="2000" b="0" kern="1200" dirty="0" smtClean="0">
                          <a:solidFill>
                            <a:srgbClr val="6D6E71"/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+mn-cs"/>
                        </a:rPr>
                        <a:t>3,968</a:t>
                      </a:r>
                      <a:endParaRPr lang="it-IT" sz="2400" b="0" kern="1200" dirty="0" smtClean="0">
                        <a:solidFill>
                          <a:srgbClr val="FF0000"/>
                        </a:solidFill>
                        <a:latin typeface="Roboto Medium" panose="02000000000000000000" pitchFamily="2" charset="0"/>
                        <a:ea typeface="Roboto Medium" panose="02000000000000000000" pitchFamily="2" charset="0"/>
                        <a:cs typeface="+mn-cs"/>
                      </a:endParaRPr>
                    </a:p>
                  </a:txBody>
                  <a:tcPr marL="97935" marR="97935" marT="97935" marB="97935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4" name="Rettangolo 23"/>
          <p:cNvSpPr/>
          <p:nvPr/>
        </p:nvSpPr>
        <p:spPr>
          <a:xfrm>
            <a:off x="8937127" y="1402378"/>
            <a:ext cx="1872343" cy="2701538"/>
          </a:xfrm>
          <a:prstGeom prst="rect">
            <a:avLst/>
          </a:prstGeom>
          <a:solidFill>
            <a:srgbClr val="1DA789">
              <a:alpha val="10196"/>
            </a:srgbClr>
          </a:solidFill>
          <a:ln w="28575">
            <a:solidFill>
              <a:srgbClr val="1DA7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1" name="Immagine 10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607800" y="5835650"/>
            <a:ext cx="58420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uppo 64"/>
          <p:cNvGrpSpPr/>
          <p:nvPr/>
        </p:nvGrpSpPr>
        <p:grpSpPr>
          <a:xfrm>
            <a:off x="9547029" y="338025"/>
            <a:ext cx="2060771" cy="290354"/>
            <a:chOff x="9547029" y="338025"/>
            <a:chExt cx="2060771" cy="290354"/>
          </a:xfrm>
        </p:grpSpPr>
        <p:sp>
          <p:nvSpPr>
            <p:cNvPr id="17" name="Rettangolo 16"/>
            <p:cNvSpPr/>
            <p:nvPr/>
          </p:nvSpPr>
          <p:spPr>
            <a:xfrm>
              <a:off x="9547029" y="338025"/>
              <a:ext cx="2060771" cy="2903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pic>
          <p:nvPicPr>
            <p:cNvPr id="18" name="Immagine 1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9603367" y="414604"/>
              <a:ext cx="1750433" cy="160251"/>
            </a:xfrm>
            <a:prstGeom prst="rect">
              <a:avLst/>
            </a:prstGeom>
          </p:spPr>
        </p:pic>
      </p:grpSp>
      <p:sp>
        <p:nvSpPr>
          <p:cNvPr id="19" name="Title 1"/>
          <p:cNvSpPr txBox="1">
            <a:spLocks/>
          </p:cNvSpPr>
          <p:nvPr/>
        </p:nvSpPr>
        <p:spPr>
          <a:xfrm>
            <a:off x="712570" y="571275"/>
            <a:ext cx="8543916" cy="74058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600" kern="1200">
                <a:solidFill>
                  <a:schemeClr val="tx1">
                    <a:lumMod val="75000"/>
                    <a:lumOff val="25000"/>
                  </a:schemeClr>
                </a:solidFill>
                <a:latin typeface="Roboto Thin" pitchFamily="2" charset="0"/>
                <a:ea typeface="Roboto Thin" pitchFamily="2" charset="0"/>
                <a:cs typeface="+mj-cs"/>
              </a:defRPr>
            </a:lvl1pPr>
          </a:lstStyle>
          <a:p>
            <a:r>
              <a:rPr lang="en-US" dirty="0" smtClean="0">
                <a:solidFill>
                  <a:srgbClr val="6D6E71"/>
                </a:solidFill>
              </a:rPr>
              <a:t>People distribution</a:t>
            </a:r>
            <a:endParaRPr lang="en-US" dirty="0">
              <a:solidFill>
                <a:srgbClr val="6D6E71"/>
              </a:solidFill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825500" y="3860800"/>
            <a:ext cx="70866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sz="2400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it-IT" dirty="0" smtClean="0">
                <a:solidFill>
                  <a:schemeClr val="bg1">
                    <a:lumMod val="50000"/>
                  </a:schemeClr>
                </a:solidFill>
              </a:rPr>
              <a:t>interim people at the end </a:t>
            </a:r>
            <a:r>
              <a:rPr lang="it-IT" dirty="0" err="1" smtClean="0">
                <a:solidFill>
                  <a:schemeClr val="bg1">
                    <a:lumMod val="50000"/>
                  </a:schemeClr>
                </a:solidFill>
              </a:rPr>
              <a:t>of</a:t>
            </a:r>
            <a:r>
              <a:rPr lang="it-IT" dirty="0" smtClean="0">
                <a:solidFill>
                  <a:schemeClr val="bg1">
                    <a:lumMod val="50000"/>
                  </a:schemeClr>
                </a:solidFill>
              </a:rPr>
              <a:t> March 2016: </a:t>
            </a:r>
            <a:r>
              <a:rPr lang="it-IT" b="1" dirty="0" smtClean="0">
                <a:solidFill>
                  <a:schemeClr val="bg1">
                    <a:lumMod val="50000"/>
                  </a:schemeClr>
                </a:solidFill>
              </a:rPr>
              <a:t>138</a:t>
            </a:r>
          </a:p>
          <a:p>
            <a:r>
              <a:rPr lang="it-IT" dirty="0" smtClean="0">
                <a:solidFill>
                  <a:schemeClr val="bg1">
                    <a:lumMod val="50000"/>
                  </a:schemeClr>
                </a:solidFill>
              </a:rPr>
              <a:t>interim people at the end </a:t>
            </a:r>
            <a:r>
              <a:rPr lang="it-IT" dirty="0" err="1" smtClean="0">
                <a:solidFill>
                  <a:schemeClr val="bg1">
                    <a:lumMod val="50000"/>
                  </a:schemeClr>
                </a:solidFill>
              </a:rPr>
              <a:t>of</a:t>
            </a:r>
            <a:r>
              <a:rPr lang="it-IT" dirty="0" smtClean="0">
                <a:solidFill>
                  <a:schemeClr val="bg1">
                    <a:lumMod val="50000"/>
                  </a:schemeClr>
                </a:solidFill>
              </a:rPr>
              <a:t> March 2017: </a:t>
            </a:r>
            <a:r>
              <a:rPr lang="it-IT" b="1" dirty="0" smtClean="0">
                <a:solidFill>
                  <a:schemeClr val="bg1">
                    <a:lumMod val="50000"/>
                  </a:schemeClr>
                </a:solidFill>
              </a:rPr>
              <a:t>185</a:t>
            </a:r>
          </a:p>
          <a:p>
            <a:r>
              <a:rPr lang="it-IT" b="1" u="sng" dirty="0" smtClean="0">
                <a:solidFill>
                  <a:schemeClr val="bg1">
                    <a:lumMod val="50000"/>
                  </a:schemeClr>
                </a:solidFill>
              </a:rPr>
              <a:t>Interim people at the end </a:t>
            </a:r>
            <a:r>
              <a:rPr lang="it-IT" b="1" u="sng" dirty="0" err="1" smtClean="0">
                <a:solidFill>
                  <a:schemeClr val="bg1">
                    <a:lumMod val="50000"/>
                  </a:schemeClr>
                </a:solidFill>
              </a:rPr>
              <a:t>of</a:t>
            </a:r>
            <a:r>
              <a:rPr lang="it-IT" b="1" u="sng" dirty="0" smtClean="0">
                <a:solidFill>
                  <a:schemeClr val="bg1">
                    <a:lumMod val="50000"/>
                  </a:schemeClr>
                </a:solidFill>
              </a:rPr>
              <a:t> March 2018: 193 (4.6%)</a:t>
            </a:r>
            <a:endParaRPr lang="it-IT" b="1" u="sng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1" name="CasellaDiTesto 20"/>
          <p:cNvSpPr txBox="1"/>
          <p:nvPr/>
        </p:nvSpPr>
        <p:spPr>
          <a:xfrm>
            <a:off x="6313714" y="4378762"/>
            <a:ext cx="61395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800" dirty="0" smtClean="0">
                <a:solidFill>
                  <a:schemeClr val="bg1">
                    <a:lumMod val="50000"/>
                  </a:schemeClr>
                </a:solidFill>
              </a:rPr>
              <a:t>IQ 2018: 4,161</a:t>
            </a:r>
            <a:endParaRPr lang="it-IT" sz="5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10885715" y="3177294"/>
            <a:ext cx="7086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sz="2400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it-IT" sz="2400" b="1" u="sng" dirty="0" smtClean="0">
                <a:solidFill>
                  <a:schemeClr val="bg1">
                    <a:lumMod val="50000"/>
                  </a:schemeClr>
                </a:solidFill>
              </a:rPr>
              <a:t>+7.5% </a:t>
            </a:r>
            <a:endParaRPr lang="it-IT" sz="2400" b="1" u="sng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05636511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Oggetto 13" hidden="1"/>
          <p:cNvGraphicFramePr>
            <a:graphicFrameLocks noChangeAspect="1"/>
          </p:cNvGraphicFramePr>
          <p:nvPr/>
        </p:nvGraphicFramePr>
        <p:xfrm>
          <a:off x="1587" y="1588"/>
          <a:ext cx="1587" cy="1587"/>
        </p:xfrm>
        <a:graphic>
          <a:graphicData uri="http://schemas.openxmlformats.org/presentationml/2006/ole">
            <p:oleObj spid="_x0000_s548866" name="Diapositiva think-cell" r:id="rId4" imgW="216" imgH="216" progId="TCLayout.ActiveDocument.1">
              <p:embed/>
            </p:oleObj>
          </a:graphicData>
        </a:graphic>
      </p:graphicFrame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15C8E-8325-4EA0-8D60-197EA95E9C0B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3" name="Rettangolo 2"/>
          <p:cNvSpPr/>
          <p:nvPr/>
        </p:nvSpPr>
        <p:spPr>
          <a:xfrm>
            <a:off x="9448800" y="215900"/>
            <a:ext cx="2743200" cy="6642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Figura a mano libera 6"/>
          <p:cNvSpPr/>
          <p:nvPr/>
        </p:nvSpPr>
        <p:spPr>
          <a:xfrm>
            <a:off x="1557" y="-17092"/>
            <a:ext cx="12235074" cy="6896193"/>
          </a:xfrm>
          <a:custGeom>
            <a:avLst/>
            <a:gdLst>
              <a:gd name="connsiteX0" fmla="*/ 0 w 12224825"/>
              <a:gd name="connsiteY0" fmla="*/ 6879102 h 6893170"/>
              <a:gd name="connsiteX1" fmla="*/ 28136 w 12224825"/>
              <a:gd name="connsiteY1" fmla="*/ 6049108 h 6893170"/>
              <a:gd name="connsiteX2" fmla="*/ 8412480 w 12224825"/>
              <a:gd name="connsiteY2" fmla="*/ 14068 h 6893170"/>
              <a:gd name="connsiteX3" fmla="*/ 12210757 w 12224825"/>
              <a:gd name="connsiteY3" fmla="*/ 0 h 6893170"/>
              <a:gd name="connsiteX4" fmla="*/ 12224825 w 12224825"/>
              <a:gd name="connsiteY4" fmla="*/ 6893170 h 6893170"/>
              <a:gd name="connsiteX5" fmla="*/ 0 w 12224825"/>
              <a:gd name="connsiteY5" fmla="*/ 6879102 h 6893170"/>
              <a:gd name="connsiteX0" fmla="*/ 0 w 12228926"/>
              <a:gd name="connsiteY0" fmla="*/ 6896228 h 6910296"/>
              <a:gd name="connsiteX1" fmla="*/ 28136 w 12228926"/>
              <a:gd name="connsiteY1" fmla="*/ 6066234 h 6910296"/>
              <a:gd name="connsiteX2" fmla="*/ 8412480 w 12228926"/>
              <a:gd name="connsiteY2" fmla="*/ 31194 h 6910296"/>
              <a:gd name="connsiteX3" fmla="*/ 12227848 w 12228926"/>
              <a:gd name="connsiteY3" fmla="*/ 0 h 6910296"/>
              <a:gd name="connsiteX4" fmla="*/ 12224825 w 12228926"/>
              <a:gd name="connsiteY4" fmla="*/ 6910296 h 6910296"/>
              <a:gd name="connsiteX5" fmla="*/ 0 w 12228926"/>
              <a:gd name="connsiteY5" fmla="*/ 6896228 h 6910296"/>
              <a:gd name="connsiteX0" fmla="*/ 0 w 12228926"/>
              <a:gd name="connsiteY0" fmla="*/ 6896228 h 6910296"/>
              <a:gd name="connsiteX1" fmla="*/ 28136 w 12228926"/>
              <a:gd name="connsiteY1" fmla="*/ 6066234 h 6910296"/>
              <a:gd name="connsiteX2" fmla="*/ 8421025 w 12228926"/>
              <a:gd name="connsiteY2" fmla="*/ 14068 h 6910296"/>
              <a:gd name="connsiteX3" fmla="*/ 12227848 w 12228926"/>
              <a:gd name="connsiteY3" fmla="*/ 0 h 6910296"/>
              <a:gd name="connsiteX4" fmla="*/ 12224825 w 12228926"/>
              <a:gd name="connsiteY4" fmla="*/ 6910296 h 6910296"/>
              <a:gd name="connsiteX5" fmla="*/ 0 w 12228926"/>
              <a:gd name="connsiteY5" fmla="*/ 6896228 h 6910296"/>
              <a:gd name="connsiteX0" fmla="*/ 33857 w 12262783"/>
              <a:gd name="connsiteY0" fmla="*/ 6896228 h 6910296"/>
              <a:gd name="connsiteX1" fmla="*/ 0 w 12262783"/>
              <a:gd name="connsiteY1" fmla="*/ 6097294 h 6910296"/>
              <a:gd name="connsiteX2" fmla="*/ 8454882 w 12262783"/>
              <a:gd name="connsiteY2" fmla="*/ 14068 h 6910296"/>
              <a:gd name="connsiteX3" fmla="*/ 12261705 w 12262783"/>
              <a:gd name="connsiteY3" fmla="*/ 0 h 6910296"/>
              <a:gd name="connsiteX4" fmla="*/ 12258682 w 12262783"/>
              <a:gd name="connsiteY4" fmla="*/ 6910296 h 6910296"/>
              <a:gd name="connsiteX5" fmla="*/ 33857 w 12262783"/>
              <a:gd name="connsiteY5" fmla="*/ 6896228 h 6910296"/>
              <a:gd name="connsiteX0" fmla="*/ 6148 w 12235074"/>
              <a:gd name="connsiteY0" fmla="*/ 6896228 h 6910296"/>
              <a:gd name="connsiteX1" fmla="*/ 0 w 12235074"/>
              <a:gd name="connsiteY1" fmla="*/ 6069528 h 6910296"/>
              <a:gd name="connsiteX2" fmla="*/ 8427173 w 12235074"/>
              <a:gd name="connsiteY2" fmla="*/ 14068 h 6910296"/>
              <a:gd name="connsiteX3" fmla="*/ 12233996 w 12235074"/>
              <a:gd name="connsiteY3" fmla="*/ 0 h 6910296"/>
              <a:gd name="connsiteX4" fmla="*/ 12230973 w 12235074"/>
              <a:gd name="connsiteY4" fmla="*/ 6910296 h 6910296"/>
              <a:gd name="connsiteX5" fmla="*/ 6148 w 12235074"/>
              <a:gd name="connsiteY5" fmla="*/ 6896228 h 6910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235074" h="6910296">
                <a:moveTo>
                  <a:pt x="6148" y="6896228"/>
                </a:moveTo>
                <a:cubicBezTo>
                  <a:pt x="4099" y="6620661"/>
                  <a:pt x="2049" y="6345095"/>
                  <a:pt x="0" y="6069528"/>
                </a:cubicBezTo>
                <a:lnTo>
                  <a:pt x="8427173" y="14068"/>
                </a:lnTo>
                <a:lnTo>
                  <a:pt x="12233996" y="0"/>
                </a:lnTo>
                <a:cubicBezTo>
                  <a:pt x="12238685" y="2297723"/>
                  <a:pt x="12226284" y="4612573"/>
                  <a:pt x="12230973" y="6910296"/>
                </a:cubicBezTo>
                <a:lnTo>
                  <a:pt x="6148" y="6896228"/>
                </a:lnTo>
                <a:close/>
              </a:path>
            </a:pathLst>
          </a:custGeom>
          <a:solidFill>
            <a:srgbClr val="BAB9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object 8"/>
          <p:cNvSpPr/>
          <p:nvPr/>
        </p:nvSpPr>
        <p:spPr>
          <a:xfrm>
            <a:off x="10472088" y="4452174"/>
            <a:ext cx="1664865" cy="2416587"/>
          </a:xfrm>
          <a:custGeom>
            <a:avLst/>
            <a:gdLst/>
            <a:ahLst/>
            <a:cxnLst/>
            <a:rect l="l" t="t" r="r" b="b"/>
            <a:pathLst>
              <a:path w="1657984" h="2378710">
                <a:moveTo>
                  <a:pt x="1657571" y="14"/>
                </a:moveTo>
                <a:lnTo>
                  <a:pt x="0" y="1190713"/>
                </a:lnTo>
                <a:lnTo>
                  <a:pt x="1657571" y="2378098"/>
                </a:lnTo>
                <a:lnTo>
                  <a:pt x="1657571" y="14"/>
                </a:lnTo>
              </a:path>
            </a:pathLst>
          </a:custGeom>
          <a:solidFill>
            <a:srgbClr val="6E6F72">
              <a:alpha val="6980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8"/>
          <p:cNvSpPr/>
          <p:nvPr/>
        </p:nvSpPr>
        <p:spPr>
          <a:xfrm flipH="1">
            <a:off x="10465837" y="3252178"/>
            <a:ext cx="1664262" cy="2401808"/>
          </a:xfrm>
          <a:custGeom>
            <a:avLst/>
            <a:gdLst/>
            <a:ahLst/>
            <a:cxnLst/>
            <a:rect l="l" t="t" r="r" b="b"/>
            <a:pathLst>
              <a:path w="1657984" h="2378710">
                <a:moveTo>
                  <a:pt x="1657571" y="14"/>
                </a:moveTo>
                <a:lnTo>
                  <a:pt x="0" y="1190713"/>
                </a:lnTo>
                <a:lnTo>
                  <a:pt x="1657571" y="2378098"/>
                </a:lnTo>
                <a:lnTo>
                  <a:pt x="1657571" y="14"/>
                </a:lnTo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square" lIns="0" tIns="0" rIns="0" bIns="0" rtlCol="0"/>
          <a:lstStyle/>
          <a:p>
            <a:endParaRPr sz="1600"/>
          </a:p>
        </p:txBody>
      </p:sp>
      <p:pic>
        <p:nvPicPr>
          <p:cNvPr id="13" name="Segnaposto contenuto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50061" y="5717940"/>
            <a:ext cx="2750950" cy="255210"/>
          </a:xfrm>
          <a:prstGeom prst="rect">
            <a:avLst/>
          </a:prstGeom>
        </p:spPr>
      </p:pic>
      <p:sp>
        <p:nvSpPr>
          <p:cNvPr id="10" name="Titolo 1"/>
          <p:cNvSpPr txBox="1">
            <a:spLocks/>
          </p:cNvSpPr>
          <p:nvPr/>
        </p:nvSpPr>
        <p:spPr bwMode="auto">
          <a:xfrm>
            <a:off x="849083" y="1240965"/>
            <a:ext cx="11636814" cy="4278086"/>
          </a:xfrm>
          <a:prstGeom prst="rect">
            <a:avLst/>
          </a:prstGeom>
          <a:noFill/>
          <a:ln>
            <a:noFill/>
          </a:ln>
        </p:spPr>
        <p:txBody>
          <a:bodyPr lIns="65290" tIns="0" rIns="0" bIns="0" anchor="ctr"/>
          <a:lstStyle>
            <a:lvl1pPr algn="l" defTabSz="496888" rtl="0" eaLnBrk="0" fontAlgn="base" hangingPunct="0">
              <a:spcBef>
                <a:spcPct val="0"/>
              </a:spcBef>
              <a:spcAft>
                <a:spcPct val="0"/>
              </a:spcAft>
              <a:defRPr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496888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Roboto Thin" pitchFamily="2" charset="0"/>
              </a:defRPr>
            </a:lvl2pPr>
            <a:lvl3pPr algn="l" defTabSz="496888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Roboto Thin" pitchFamily="2" charset="0"/>
              </a:defRPr>
            </a:lvl3pPr>
            <a:lvl4pPr algn="l" defTabSz="496888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Roboto Thin" pitchFamily="2" charset="0"/>
              </a:defRPr>
            </a:lvl4pPr>
            <a:lvl5pPr algn="l" defTabSz="496888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Roboto Thin" pitchFamily="2" charset="0"/>
              </a:defRPr>
            </a:lvl5pPr>
            <a:lvl6pPr marL="457200" algn="l" defTabSz="496888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Roboto Thin" pitchFamily="2" charset="0"/>
              </a:defRPr>
            </a:lvl6pPr>
            <a:lvl7pPr marL="914400" algn="l" defTabSz="496888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Roboto Thin" pitchFamily="2" charset="0"/>
              </a:defRPr>
            </a:lvl7pPr>
            <a:lvl8pPr marL="1371600" algn="l" defTabSz="496888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Roboto Thin" pitchFamily="2" charset="0"/>
              </a:defRPr>
            </a:lvl8pPr>
            <a:lvl9pPr marL="1828800" algn="l" defTabSz="496888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Roboto Thin" pitchFamily="2" charset="0"/>
              </a:defRPr>
            </a:lvl9pPr>
          </a:lstStyle>
          <a:p>
            <a:pPr eaLnBrk="1" hangingPunct="1">
              <a:defRPr/>
            </a:pPr>
            <a:r>
              <a:rPr lang="it-IT" altLang="en-US" sz="4400" b="1" dirty="0" smtClean="0">
                <a:solidFill>
                  <a:srgbClr val="6E6F72"/>
                </a:solidFill>
                <a:latin typeface="Roboto Thin" pitchFamily="2" charset="0"/>
                <a:ea typeface="Roboto Thin" pitchFamily="2" charset="0"/>
              </a:rPr>
              <a:t>net </a:t>
            </a:r>
            <a:r>
              <a:rPr lang="it-IT" altLang="en-US" sz="4400" b="1" dirty="0" err="1" smtClean="0">
                <a:solidFill>
                  <a:srgbClr val="6E6F72"/>
                </a:solidFill>
                <a:latin typeface="Roboto Thin" pitchFamily="2" charset="0"/>
                <a:ea typeface="Roboto Thin" pitchFamily="2" charset="0"/>
              </a:rPr>
              <a:t>sales</a:t>
            </a:r>
            <a:r>
              <a:rPr lang="it-IT" altLang="en-US" sz="4400" b="1" dirty="0" smtClean="0">
                <a:solidFill>
                  <a:srgbClr val="6E6F72"/>
                </a:solidFill>
                <a:latin typeface="Roboto Thin" pitchFamily="2" charset="0"/>
                <a:ea typeface="Roboto Thin" pitchFamily="2" charset="0"/>
              </a:rPr>
              <a:t> </a:t>
            </a:r>
            <a:r>
              <a:rPr lang="it-IT" altLang="en-US" sz="4400" dirty="0" err="1" smtClean="0">
                <a:solidFill>
                  <a:srgbClr val="6E6F72"/>
                </a:solidFill>
                <a:latin typeface="Roboto Thin" pitchFamily="2" charset="0"/>
                <a:ea typeface="Roboto Thin" pitchFamily="2" charset="0"/>
              </a:rPr>
              <a:t>c.a.g.r.</a:t>
            </a:r>
            <a:r>
              <a:rPr lang="it-IT" altLang="en-US" sz="4400" dirty="0" smtClean="0">
                <a:solidFill>
                  <a:srgbClr val="6E6F72"/>
                </a:solidFill>
                <a:latin typeface="Roboto Thin" pitchFamily="2" charset="0"/>
                <a:ea typeface="Roboto Thin" pitchFamily="2" charset="0"/>
              </a:rPr>
              <a:t>: 9.5% </a:t>
            </a:r>
          </a:p>
          <a:p>
            <a:pPr eaLnBrk="1" hangingPunct="1">
              <a:defRPr/>
            </a:pPr>
            <a:r>
              <a:rPr lang="it-IT" altLang="en-US" sz="4400" b="1" dirty="0" smtClean="0">
                <a:solidFill>
                  <a:srgbClr val="6E6F72"/>
                </a:solidFill>
                <a:latin typeface="Roboto Thin" pitchFamily="2" charset="0"/>
                <a:ea typeface="Roboto Thin" pitchFamily="2" charset="0"/>
              </a:rPr>
              <a:t>								</a:t>
            </a:r>
            <a:r>
              <a:rPr lang="it-IT" altLang="en-US" sz="4400" b="1" dirty="0" err="1" smtClean="0">
                <a:solidFill>
                  <a:srgbClr val="6E6F72"/>
                </a:solidFill>
                <a:latin typeface="Roboto Thin" pitchFamily="2" charset="0"/>
                <a:ea typeface="Roboto Thin" pitchFamily="2" charset="0"/>
              </a:rPr>
              <a:t>ebitda</a:t>
            </a:r>
            <a:r>
              <a:rPr lang="it-IT" altLang="en-US" sz="4400" dirty="0" smtClean="0">
                <a:solidFill>
                  <a:srgbClr val="6E6F72"/>
                </a:solidFill>
                <a:latin typeface="Roboto Thin" pitchFamily="2" charset="0"/>
                <a:ea typeface="Roboto Thin" pitchFamily="2" charset="0"/>
              </a:rPr>
              <a:t> </a:t>
            </a:r>
            <a:r>
              <a:rPr lang="it-IT" altLang="en-US" sz="4400" dirty="0" err="1" smtClean="0">
                <a:solidFill>
                  <a:srgbClr val="6E6F72"/>
                </a:solidFill>
                <a:latin typeface="Roboto Thin" pitchFamily="2" charset="0"/>
                <a:ea typeface="Roboto Thin" pitchFamily="2" charset="0"/>
              </a:rPr>
              <a:t>c.a.g.r.</a:t>
            </a:r>
            <a:r>
              <a:rPr lang="it-IT" altLang="en-US" sz="4400" dirty="0" smtClean="0">
                <a:solidFill>
                  <a:srgbClr val="6E6F72"/>
                </a:solidFill>
                <a:latin typeface="Roboto Thin" pitchFamily="2" charset="0"/>
                <a:ea typeface="Roboto Thin" pitchFamily="2" charset="0"/>
              </a:rPr>
              <a:t>: 12.4%</a:t>
            </a:r>
          </a:p>
          <a:p>
            <a:pPr eaLnBrk="1" hangingPunct="1">
              <a:defRPr/>
            </a:pPr>
            <a:r>
              <a:rPr lang="it-IT" altLang="en-US" sz="4400" dirty="0" smtClean="0">
                <a:solidFill>
                  <a:srgbClr val="6E6F72"/>
                </a:solidFill>
                <a:latin typeface="Roboto Thin" pitchFamily="2" charset="0"/>
                <a:ea typeface="Roboto Thin" pitchFamily="2" charset="0"/>
              </a:rPr>
              <a:t> 								</a:t>
            </a:r>
            <a:endParaRPr lang="it-IT" altLang="en-US" sz="1800" dirty="0" smtClean="0">
              <a:solidFill>
                <a:srgbClr val="6E6F72"/>
              </a:solidFill>
              <a:latin typeface="Roboto Thin" pitchFamily="2" charset="0"/>
              <a:ea typeface="Roboto Thin" pitchFamily="2" charset="0"/>
            </a:endParaRPr>
          </a:p>
          <a:p>
            <a:pPr eaLnBrk="1" hangingPunct="1">
              <a:defRPr/>
            </a:pPr>
            <a:r>
              <a:rPr lang="it-IT" altLang="en-US" sz="4400" b="1" dirty="0" smtClean="0">
                <a:solidFill>
                  <a:srgbClr val="6E6F72"/>
                </a:solidFill>
                <a:latin typeface="Roboto Thin" pitchFamily="2" charset="0"/>
                <a:ea typeface="Roboto Thin" pitchFamily="2" charset="0"/>
              </a:rPr>
              <a:t>	</a:t>
            </a:r>
            <a:r>
              <a:rPr lang="it-IT" altLang="en-US" sz="4400" b="1" dirty="0" err="1" smtClean="0">
                <a:solidFill>
                  <a:srgbClr val="6E6F72"/>
                </a:solidFill>
                <a:latin typeface="Roboto Thin" pitchFamily="2" charset="0"/>
                <a:ea typeface="Roboto Thin" pitchFamily="2" charset="0"/>
              </a:rPr>
              <a:t>ebit</a:t>
            </a:r>
            <a:r>
              <a:rPr lang="it-IT" altLang="en-US" sz="4400" dirty="0" smtClean="0">
                <a:solidFill>
                  <a:srgbClr val="6E6F72"/>
                </a:solidFill>
                <a:latin typeface="Roboto Thin" pitchFamily="2" charset="0"/>
                <a:ea typeface="Roboto Thin" pitchFamily="2" charset="0"/>
              </a:rPr>
              <a:t> </a:t>
            </a:r>
            <a:r>
              <a:rPr lang="it-IT" altLang="en-US" sz="4400" dirty="0" err="1" smtClean="0">
                <a:solidFill>
                  <a:srgbClr val="6E6F72"/>
                </a:solidFill>
                <a:latin typeface="Roboto Thin" pitchFamily="2" charset="0"/>
                <a:ea typeface="Roboto Thin" pitchFamily="2" charset="0"/>
              </a:rPr>
              <a:t>c.a.g.r.</a:t>
            </a:r>
            <a:r>
              <a:rPr lang="it-IT" altLang="en-US" sz="4400" dirty="0" smtClean="0">
                <a:solidFill>
                  <a:srgbClr val="6E6F72"/>
                </a:solidFill>
                <a:latin typeface="Roboto Thin" pitchFamily="2" charset="0"/>
                <a:ea typeface="Roboto Thin" pitchFamily="2" charset="0"/>
              </a:rPr>
              <a:t>:14.6% </a:t>
            </a:r>
          </a:p>
          <a:p>
            <a:pPr eaLnBrk="1" hangingPunct="1">
              <a:defRPr/>
            </a:pPr>
            <a:endParaRPr lang="it-IT" altLang="en-US" sz="1800" dirty="0" smtClean="0">
              <a:solidFill>
                <a:srgbClr val="6E6F72"/>
              </a:solidFill>
              <a:latin typeface="Roboto Thin" pitchFamily="2" charset="0"/>
              <a:ea typeface="Roboto Thin" pitchFamily="2" charset="0"/>
            </a:endParaRPr>
          </a:p>
          <a:p>
            <a:pPr eaLnBrk="1" hangingPunct="1">
              <a:defRPr/>
            </a:pPr>
            <a:r>
              <a:rPr lang="it-IT" altLang="en-US" sz="4400" b="1" dirty="0" smtClean="0">
                <a:solidFill>
                  <a:srgbClr val="6E6F72"/>
                </a:solidFill>
                <a:latin typeface="Roboto Thin" pitchFamily="2" charset="0"/>
                <a:ea typeface="Roboto Thin" pitchFamily="2" charset="0"/>
              </a:rPr>
              <a:t>										net profit </a:t>
            </a:r>
            <a:r>
              <a:rPr lang="it-IT" altLang="en-US" sz="4400" dirty="0" err="1" smtClean="0">
                <a:solidFill>
                  <a:srgbClr val="6E6F72"/>
                </a:solidFill>
                <a:latin typeface="Roboto Thin" pitchFamily="2" charset="0"/>
                <a:ea typeface="Roboto Thin" pitchFamily="2" charset="0"/>
              </a:rPr>
              <a:t>c.a.g.r.</a:t>
            </a:r>
            <a:r>
              <a:rPr lang="it-IT" altLang="en-US" sz="4400" dirty="0" smtClean="0">
                <a:solidFill>
                  <a:srgbClr val="6E6F72"/>
                </a:solidFill>
                <a:latin typeface="Roboto Thin" pitchFamily="2" charset="0"/>
                <a:ea typeface="Roboto Thin" pitchFamily="2" charset="0"/>
              </a:rPr>
              <a:t>: 13.5% </a:t>
            </a:r>
          </a:p>
          <a:p>
            <a:pPr eaLnBrk="1" hangingPunct="1">
              <a:defRPr/>
            </a:pPr>
            <a:r>
              <a:rPr lang="it-IT" altLang="en-US" sz="1800" dirty="0" smtClean="0">
                <a:solidFill>
                  <a:srgbClr val="6E6F72"/>
                </a:solidFill>
                <a:latin typeface="Roboto Thin" pitchFamily="2" charset="0"/>
                <a:ea typeface="Roboto Thin" pitchFamily="2" charset="0"/>
              </a:rPr>
              <a:t>(										</a:t>
            </a:r>
          </a:p>
          <a:p>
            <a:pPr eaLnBrk="1" hangingPunct="1">
              <a:defRPr/>
            </a:pPr>
            <a:endParaRPr lang="it-IT" altLang="en-US" sz="3200" dirty="0" smtClean="0">
              <a:solidFill>
                <a:srgbClr val="6E6F72"/>
              </a:solidFill>
              <a:latin typeface="Roboto Thin" pitchFamily="2" charset="0"/>
              <a:ea typeface="Roboto Thin" pitchFamily="2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880686" y="222915"/>
            <a:ext cx="10190086" cy="2182812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600" kern="1200">
                <a:solidFill>
                  <a:schemeClr val="tx1">
                    <a:lumMod val="75000"/>
                    <a:lumOff val="25000"/>
                  </a:schemeClr>
                </a:solidFill>
                <a:latin typeface="Roboto Thin" pitchFamily="2" charset="0"/>
                <a:ea typeface="Roboto Thin" pitchFamily="2" charset="0"/>
                <a:cs typeface="+mj-cs"/>
              </a:defRPr>
            </a:lvl1pPr>
          </a:lstStyle>
          <a:p>
            <a:r>
              <a:rPr lang="it-IT" altLang="en-US" sz="3600" dirty="0" smtClean="0">
                <a:solidFill>
                  <a:srgbClr val="707173"/>
                </a:solidFill>
                <a:latin typeface="Roboto Thin"/>
              </a:rPr>
              <a:t>Biesse </a:t>
            </a:r>
            <a:r>
              <a:rPr lang="it-IT" altLang="en-US" sz="3600" dirty="0" err="1" smtClean="0">
                <a:solidFill>
                  <a:srgbClr val="707173"/>
                </a:solidFill>
                <a:latin typeface="Roboto Thin"/>
              </a:rPr>
              <a:t>three</a:t>
            </a:r>
            <a:r>
              <a:rPr lang="it-IT" altLang="en-US" sz="3600" dirty="0" smtClean="0">
                <a:solidFill>
                  <a:srgbClr val="707173"/>
                </a:solidFill>
                <a:latin typeface="Roboto Thin"/>
              </a:rPr>
              <a:t> </a:t>
            </a:r>
            <a:r>
              <a:rPr lang="it-IT" altLang="en-US" sz="3600" dirty="0" err="1" smtClean="0">
                <a:solidFill>
                  <a:srgbClr val="707173"/>
                </a:solidFill>
                <a:latin typeface="Roboto Thin"/>
              </a:rPr>
              <a:t>years</a:t>
            </a:r>
            <a:r>
              <a:rPr lang="it-IT" altLang="en-US" sz="3600" dirty="0" smtClean="0">
                <a:solidFill>
                  <a:srgbClr val="707173"/>
                </a:solidFill>
                <a:latin typeface="Roboto Thin"/>
              </a:rPr>
              <a:t> </a:t>
            </a:r>
            <a:r>
              <a:rPr lang="it-IT" altLang="en-US" sz="3600" dirty="0" err="1" smtClean="0">
                <a:solidFill>
                  <a:srgbClr val="707173"/>
                </a:solidFill>
                <a:latin typeface="Roboto Thin"/>
              </a:rPr>
              <a:t>plan</a:t>
            </a:r>
            <a:r>
              <a:rPr lang="it-IT" altLang="en-US" sz="3600" dirty="0" smtClean="0">
                <a:solidFill>
                  <a:srgbClr val="707173"/>
                </a:solidFill>
                <a:latin typeface="Roboto Thin"/>
              </a:rPr>
              <a:t> </a:t>
            </a:r>
            <a:r>
              <a:rPr lang="it-IT" altLang="en-US" sz="3600" b="1" dirty="0" smtClean="0">
                <a:solidFill>
                  <a:srgbClr val="707173"/>
                </a:solidFill>
                <a:latin typeface="Roboto Thin"/>
              </a:rPr>
              <a:t>2018-2020</a:t>
            </a:r>
            <a:r>
              <a:rPr lang="it-IT" altLang="en-US" sz="3600" dirty="0" smtClean="0">
                <a:solidFill>
                  <a:srgbClr val="707173"/>
                </a:solidFill>
                <a:latin typeface="Roboto Thin"/>
              </a:rPr>
              <a:t>:   </a:t>
            </a:r>
            <a:r>
              <a:rPr lang="it-IT" altLang="en-US" sz="3600" dirty="0" err="1" smtClean="0">
                <a:solidFill>
                  <a:srgbClr val="707173"/>
                </a:solidFill>
                <a:latin typeface="Roboto Thin"/>
              </a:rPr>
              <a:t>targets</a:t>
            </a:r>
            <a:endParaRPr lang="it-IT" altLang="en-US" sz="3600" dirty="0" smtClean="0">
              <a:solidFill>
                <a:srgbClr val="707173"/>
              </a:solidFill>
              <a:latin typeface="Roboto Thin"/>
            </a:endParaRPr>
          </a:p>
        </p:txBody>
      </p:sp>
      <p:sp>
        <p:nvSpPr>
          <p:cNvPr id="15" name="Forma 14"/>
          <p:cNvSpPr/>
          <p:nvPr/>
        </p:nvSpPr>
        <p:spPr>
          <a:xfrm>
            <a:off x="3211286" y="1948532"/>
            <a:ext cx="7210001" cy="4455881"/>
          </a:xfrm>
          <a:prstGeom prst="swooshArrow">
            <a:avLst>
              <a:gd name="adj1" fmla="val 25000"/>
              <a:gd name="adj2" fmla="val 25000"/>
            </a:avLst>
          </a:prstGeom>
          <a:solidFill>
            <a:schemeClr val="accent3">
              <a:tint val="40000"/>
              <a:hueOff val="0"/>
              <a:satOff val="0"/>
              <a:lumOff val="0"/>
              <a:alpha val="26000"/>
            </a:schemeClr>
          </a:solidFill>
          <a:scene3d>
            <a:camera prst="orthographicFront"/>
            <a:lightRig rig="threePt" dir="t"/>
          </a:scene3d>
          <a:sp3d extrusionH="63500" contourW="12700">
            <a:bevelT w="57150"/>
            <a:bevelB w="19050" h="101600"/>
            <a:contourClr>
              <a:schemeClr val="bg2">
                <a:lumMod val="75000"/>
              </a:schemeClr>
            </a:contourClr>
          </a:sp3d>
        </p:spPr>
        <p:style>
          <a:lnRef idx="0">
            <a:schemeClr val="accent3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it-IT"/>
          </a:p>
        </p:txBody>
      </p:sp>
      <p:sp>
        <p:nvSpPr>
          <p:cNvPr id="16" name="Ovale 15"/>
          <p:cNvSpPr/>
          <p:nvPr/>
        </p:nvSpPr>
        <p:spPr>
          <a:xfrm>
            <a:off x="8396954" y="2637699"/>
            <a:ext cx="601472" cy="601472"/>
          </a:xfrm>
          <a:prstGeom prst="ellipse">
            <a:avLst/>
          </a:prstGeom>
          <a:noFill/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it-IT"/>
          </a:p>
        </p:txBody>
      </p:sp>
      <p:sp>
        <p:nvSpPr>
          <p:cNvPr id="17" name="Figura a mano libera 16"/>
          <p:cNvSpPr/>
          <p:nvPr/>
        </p:nvSpPr>
        <p:spPr>
          <a:xfrm>
            <a:off x="5446490" y="2938435"/>
            <a:ext cx="3251200" cy="3749040"/>
          </a:xfrm>
          <a:custGeom>
            <a:avLst/>
            <a:gdLst>
              <a:gd name="connsiteX0" fmla="*/ 541878 w 3251200"/>
              <a:gd name="connsiteY0" fmla="*/ 0 h 3749040"/>
              <a:gd name="connsiteX1" fmla="*/ 3251200 w 3251200"/>
              <a:gd name="connsiteY1" fmla="*/ 0 h 3749040"/>
              <a:gd name="connsiteX2" fmla="*/ 3251200 w 3251200"/>
              <a:gd name="connsiteY2" fmla="*/ 0 h 3749040"/>
              <a:gd name="connsiteX3" fmla="*/ 3251200 w 3251200"/>
              <a:gd name="connsiteY3" fmla="*/ 0 h 3749040"/>
              <a:gd name="connsiteX4" fmla="*/ 3251200 w 3251200"/>
              <a:gd name="connsiteY4" fmla="*/ 3207162 h 3749040"/>
              <a:gd name="connsiteX5" fmla="*/ 3092487 w 3251200"/>
              <a:gd name="connsiteY5" fmla="*/ 3590328 h 3749040"/>
              <a:gd name="connsiteX6" fmla="*/ 2709321 w 3251200"/>
              <a:gd name="connsiteY6" fmla="*/ 3749040 h 3749040"/>
              <a:gd name="connsiteX7" fmla="*/ 0 w 3251200"/>
              <a:gd name="connsiteY7" fmla="*/ 3749040 h 3749040"/>
              <a:gd name="connsiteX8" fmla="*/ 0 w 3251200"/>
              <a:gd name="connsiteY8" fmla="*/ 3749040 h 3749040"/>
              <a:gd name="connsiteX9" fmla="*/ 0 w 3251200"/>
              <a:gd name="connsiteY9" fmla="*/ 3749040 h 3749040"/>
              <a:gd name="connsiteX10" fmla="*/ 0 w 3251200"/>
              <a:gd name="connsiteY10" fmla="*/ 541878 h 3749040"/>
              <a:gd name="connsiteX11" fmla="*/ 158713 w 3251200"/>
              <a:gd name="connsiteY11" fmla="*/ 158712 h 3749040"/>
              <a:gd name="connsiteX12" fmla="*/ 541879 w 3251200"/>
              <a:gd name="connsiteY12" fmla="*/ 0 h 3749040"/>
              <a:gd name="connsiteX13" fmla="*/ 541878 w 3251200"/>
              <a:gd name="connsiteY13" fmla="*/ 0 h 3749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251200" h="3749040">
                <a:moveTo>
                  <a:pt x="541878" y="0"/>
                </a:moveTo>
                <a:lnTo>
                  <a:pt x="3251200" y="0"/>
                </a:lnTo>
                <a:lnTo>
                  <a:pt x="3251200" y="0"/>
                </a:lnTo>
                <a:lnTo>
                  <a:pt x="3251200" y="0"/>
                </a:lnTo>
                <a:lnTo>
                  <a:pt x="3251200" y="3207162"/>
                </a:lnTo>
                <a:cubicBezTo>
                  <a:pt x="3251200" y="3350877"/>
                  <a:pt x="3194109" y="3488706"/>
                  <a:pt x="3092487" y="3590328"/>
                </a:cubicBezTo>
                <a:cubicBezTo>
                  <a:pt x="2990865" y="3691950"/>
                  <a:pt x="2853036" y="3749040"/>
                  <a:pt x="2709321" y="3749040"/>
                </a:cubicBezTo>
                <a:lnTo>
                  <a:pt x="0" y="3749040"/>
                </a:lnTo>
                <a:lnTo>
                  <a:pt x="0" y="3749040"/>
                </a:lnTo>
                <a:lnTo>
                  <a:pt x="0" y="3749040"/>
                </a:lnTo>
                <a:lnTo>
                  <a:pt x="0" y="541878"/>
                </a:lnTo>
                <a:cubicBezTo>
                  <a:pt x="0" y="398163"/>
                  <a:pt x="57091" y="260334"/>
                  <a:pt x="158713" y="158712"/>
                </a:cubicBezTo>
                <a:cubicBezTo>
                  <a:pt x="260335" y="57090"/>
                  <a:pt x="398164" y="0"/>
                  <a:pt x="541879" y="0"/>
                </a:cubicBezTo>
                <a:lnTo>
                  <a:pt x="541878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58711" tIns="158711" rIns="477419" bIns="158711" numCol="1" spcCol="1270" anchor="t" anchorCtr="0">
            <a:noAutofit/>
          </a:bodyPr>
          <a:lstStyle/>
          <a:p>
            <a:pPr lvl="0" algn="r" defTabSz="2889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it-IT" sz="6500" b="1" kern="1200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endParaRPr lang="it-IT" sz="6500" b="1" kern="1200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708053365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ggetto 8" hidden="1"/>
          <p:cNvGraphicFramePr>
            <a:graphicFrameLocks noChangeAspect="1"/>
          </p:cNvGraphicFramePr>
          <p:nvPr>
            <p:extLst/>
          </p:nvPr>
        </p:nvGraphicFramePr>
        <p:xfrm>
          <a:off x="1251205" y="1441"/>
          <a:ext cx="1439" cy="1439"/>
        </p:xfrm>
        <a:graphic>
          <a:graphicData uri="http://schemas.openxmlformats.org/presentationml/2006/ole">
            <p:oleObj spid="_x0000_s623618" name="Diapositiva think-cell" r:id="rId4" imgW="360" imgH="360" progId="TCLayout.ActiveDocument.1">
              <p:embed/>
            </p:oleObj>
          </a:graphicData>
        </a:graphic>
      </p:graphicFrame>
      <p:graphicFrame>
        <p:nvGraphicFramePr>
          <p:cNvPr id="17" name="Diagramma 16"/>
          <p:cNvGraphicFramePr/>
          <p:nvPr/>
        </p:nvGraphicFramePr>
        <p:xfrm>
          <a:off x="2652485" y="1002694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32" name="Title 1"/>
          <p:cNvSpPr txBox="1">
            <a:spLocks/>
          </p:cNvSpPr>
          <p:nvPr/>
        </p:nvSpPr>
        <p:spPr>
          <a:xfrm>
            <a:off x="788768" y="686820"/>
            <a:ext cx="11403232" cy="74058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600" kern="1200">
                <a:solidFill>
                  <a:schemeClr val="tx1">
                    <a:lumMod val="75000"/>
                    <a:lumOff val="25000"/>
                  </a:schemeClr>
                </a:solidFill>
                <a:latin typeface="Roboto Thin" pitchFamily="2" charset="0"/>
                <a:ea typeface="Roboto Thin" pitchFamily="2" charset="0"/>
                <a:cs typeface="+mj-cs"/>
              </a:defRPr>
            </a:lvl1pPr>
          </a:lstStyle>
          <a:p>
            <a:endParaRPr lang="en-US" sz="3600" dirty="0">
              <a:solidFill>
                <a:srgbClr val="6D6E71"/>
              </a:solidFill>
              <a:cs typeface="Roboto Thin" pitchFamily="2" charset="0"/>
            </a:endParaRPr>
          </a:p>
        </p:txBody>
      </p:sp>
      <p:sp>
        <p:nvSpPr>
          <p:cNvPr id="37" name="Rettangolo 36"/>
          <p:cNvSpPr/>
          <p:nvPr/>
        </p:nvSpPr>
        <p:spPr>
          <a:xfrm>
            <a:off x="11427186" y="5827933"/>
            <a:ext cx="773952" cy="7664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9" name="Triangolo rettangolo 28"/>
          <p:cNvSpPr/>
          <p:nvPr/>
        </p:nvSpPr>
        <p:spPr>
          <a:xfrm flipH="1">
            <a:off x="11076474" y="6048369"/>
            <a:ext cx="1124643" cy="817966"/>
          </a:xfrm>
          <a:prstGeom prst="rtTriangle">
            <a:avLst/>
          </a:prstGeom>
          <a:solidFill>
            <a:srgbClr val="EAEA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15C8E-8325-4EA0-8D60-197EA95E9C0B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02771" y="222915"/>
            <a:ext cx="8675915" cy="1083371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600" kern="1200">
                <a:solidFill>
                  <a:schemeClr val="tx1">
                    <a:lumMod val="75000"/>
                    <a:lumOff val="25000"/>
                  </a:schemeClr>
                </a:solidFill>
                <a:latin typeface="Roboto Thin" pitchFamily="2" charset="0"/>
                <a:ea typeface="Roboto Thin" pitchFamily="2" charset="0"/>
                <a:cs typeface="+mj-cs"/>
              </a:defRPr>
            </a:lvl1pPr>
          </a:lstStyle>
          <a:p>
            <a:r>
              <a:rPr lang="it-IT" altLang="en-US" sz="3600" dirty="0" smtClean="0">
                <a:solidFill>
                  <a:srgbClr val="707173"/>
                </a:solidFill>
                <a:latin typeface="Roboto Thin"/>
              </a:rPr>
              <a:t>Biesse </a:t>
            </a:r>
            <a:r>
              <a:rPr lang="it-IT" altLang="en-US" sz="3600" dirty="0" err="1" smtClean="0">
                <a:solidFill>
                  <a:srgbClr val="707173"/>
                </a:solidFill>
                <a:latin typeface="Roboto Thin"/>
              </a:rPr>
              <a:t>three</a:t>
            </a:r>
            <a:r>
              <a:rPr lang="it-IT" altLang="en-US" sz="3600" dirty="0" smtClean="0">
                <a:solidFill>
                  <a:srgbClr val="707173"/>
                </a:solidFill>
                <a:latin typeface="Roboto Thin"/>
              </a:rPr>
              <a:t> </a:t>
            </a:r>
            <a:r>
              <a:rPr lang="it-IT" altLang="en-US" sz="3600" dirty="0" err="1" smtClean="0">
                <a:solidFill>
                  <a:srgbClr val="707173"/>
                </a:solidFill>
                <a:latin typeface="Roboto Thin"/>
              </a:rPr>
              <a:t>years</a:t>
            </a:r>
            <a:r>
              <a:rPr lang="it-IT" altLang="en-US" sz="3600" dirty="0" smtClean="0">
                <a:solidFill>
                  <a:srgbClr val="707173"/>
                </a:solidFill>
                <a:latin typeface="Roboto Thin"/>
              </a:rPr>
              <a:t> </a:t>
            </a:r>
            <a:r>
              <a:rPr lang="it-IT" altLang="en-US" sz="3600" dirty="0" err="1" smtClean="0">
                <a:solidFill>
                  <a:srgbClr val="707173"/>
                </a:solidFill>
                <a:latin typeface="Roboto Thin"/>
              </a:rPr>
              <a:t>plan</a:t>
            </a:r>
            <a:r>
              <a:rPr lang="it-IT" altLang="en-US" sz="3600" dirty="0" smtClean="0">
                <a:solidFill>
                  <a:srgbClr val="707173"/>
                </a:solidFill>
                <a:latin typeface="Roboto Thin"/>
              </a:rPr>
              <a:t> 2018-2020: </a:t>
            </a:r>
            <a:r>
              <a:rPr lang="it-IT" altLang="en-US" sz="3600" dirty="0" err="1" smtClean="0">
                <a:solidFill>
                  <a:srgbClr val="707173"/>
                </a:solidFill>
                <a:latin typeface="Roboto Thin"/>
              </a:rPr>
              <a:t>targets</a:t>
            </a:r>
            <a:endParaRPr lang="it-IT" altLang="en-US" sz="3600" dirty="0" smtClean="0">
              <a:solidFill>
                <a:srgbClr val="707173"/>
              </a:solidFill>
              <a:latin typeface="Roboto Thin"/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2960928" y="5268683"/>
            <a:ext cx="25472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5400" dirty="0" smtClean="0">
                <a:solidFill>
                  <a:srgbClr val="FF0000"/>
                </a:solidFill>
              </a:rPr>
              <a:t>2018e</a:t>
            </a:r>
            <a:endParaRPr lang="it-IT" sz="5400" dirty="0">
              <a:solidFill>
                <a:srgbClr val="FF0000"/>
              </a:solidFill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8425542" y="2068185"/>
            <a:ext cx="25472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5400" dirty="0" smtClean="0">
                <a:solidFill>
                  <a:schemeClr val="accent6">
                    <a:lumMod val="75000"/>
                  </a:schemeClr>
                </a:solidFill>
              </a:rPr>
              <a:t>2020e</a:t>
            </a:r>
            <a:endParaRPr lang="it-IT" sz="5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9" name="Ovale 18"/>
          <p:cNvSpPr/>
          <p:nvPr/>
        </p:nvSpPr>
        <p:spPr>
          <a:xfrm>
            <a:off x="1741715" y="2960915"/>
            <a:ext cx="1948544" cy="1872342"/>
          </a:xfrm>
          <a:prstGeom prst="ellipse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b="1" dirty="0" err="1" smtClean="0">
                <a:solidFill>
                  <a:srgbClr val="BAB9B8"/>
                </a:solidFill>
              </a:rPr>
              <a:t>dividends</a:t>
            </a:r>
            <a:r>
              <a:rPr lang="it-IT" sz="1600" b="1" dirty="0" smtClean="0">
                <a:solidFill>
                  <a:srgbClr val="BAB9B8"/>
                </a:solidFill>
              </a:rPr>
              <a:t> </a:t>
            </a:r>
            <a:r>
              <a:rPr lang="it-IT" sz="1600" dirty="0" smtClean="0">
                <a:solidFill>
                  <a:srgbClr val="BAB9B8"/>
                </a:solidFill>
              </a:rPr>
              <a:t>policy</a:t>
            </a:r>
          </a:p>
          <a:p>
            <a:pPr algn="ctr"/>
            <a:r>
              <a:rPr lang="it-IT" sz="1600" dirty="0" smtClean="0">
                <a:solidFill>
                  <a:srgbClr val="BAB9B8"/>
                </a:solidFill>
              </a:rPr>
              <a:t>30% </a:t>
            </a:r>
            <a:r>
              <a:rPr lang="it-IT" sz="1600" dirty="0" err="1" smtClean="0">
                <a:solidFill>
                  <a:srgbClr val="BAB9B8"/>
                </a:solidFill>
              </a:rPr>
              <a:t>of</a:t>
            </a:r>
            <a:r>
              <a:rPr lang="it-IT" sz="1600" dirty="0" smtClean="0">
                <a:solidFill>
                  <a:srgbClr val="BAB9B8"/>
                </a:solidFill>
              </a:rPr>
              <a:t> the net profit</a:t>
            </a:r>
          </a:p>
          <a:p>
            <a:pPr algn="ctr"/>
            <a:endParaRPr lang="it-IT" sz="1050" dirty="0">
              <a:solidFill>
                <a:srgbClr val="BAB9B8"/>
              </a:solidFill>
            </a:endParaRPr>
          </a:p>
        </p:txBody>
      </p:sp>
      <p:sp>
        <p:nvSpPr>
          <p:cNvPr id="20" name="Ovale 19"/>
          <p:cNvSpPr/>
          <p:nvPr/>
        </p:nvSpPr>
        <p:spPr>
          <a:xfrm>
            <a:off x="6574973" y="4016830"/>
            <a:ext cx="1992084" cy="1850570"/>
          </a:xfrm>
          <a:prstGeom prst="ellipse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b="1" dirty="0" err="1" smtClean="0">
                <a:solidFill>
                  <a:srgbClr val="BAB9B8"/>
                </a:solidFill>
              </a:rPr>
              <a:t>o.n.w.c.</a:t>
            </a:r>
            <a:r>
              <a:rPr lang="it-IT" sz="1600" b="1" dirty="0" smtClean="0">
                <a:solidFill>
                  <a:srgbClr val="BAB9B8"/>
                </a:solidFill>
              </a:rPr>
              <a:t> </a:t>
            </a:r>
            <a:r>
              <a:rPr lang="it-IT" sz="1600" dirty="0" err="1" smtClean="0">
                <a:solidFill>
                  <a:srgbClr val="BAB9B8"/>
                </a:solidFill>
              </a:rPr>
              <a:t>incidence</a:t>
            </a:r>
            <a:r>
              <a:rPr lang="it-IT" sz="1600" dirty="0" smtClean="0">
                <a:solidFill>
                  <a:srgbClr val="BAB9B8"/>
                </a:solidFill>
              </a:rPr>
              <a:t> </a:t>
            </a:r>
            <a:r>
              <a:rPr lang="it-IT" sz="1600" dirty="0" err="1" smtClean="0">
                <a:solidFill>
                  <a:srgbClr val="BAB9B8"/>
                </a:solidFill>
              </a:rPr>
              <a:t>against</a:t>
            </a:r>
            <a:r>
              <a:rPr lang="it-IT" sz="1600" dirty="0" smtClean="0">
                <a:solidFill>
                  <a:srgbClr val="BAB9B8"/>
                </a:solidFill>
              </a:rPr>
              <a:t> net </a:t>
            </a:r>
            <a:r>
              <a:rPr lang="it-IT" sz="1600" dirty="0" err="1" smtClean="0">
                <a:solidFill>
                  <a:srgbClr val="BAB9B8"/>
                </a:solidFill>
              </a:rPr>
              <a:t>sales</a:t>
            </a:r>
            <a:r>
              <a:rPr lang="it-IT" sz="1600" dirty="0" smtClean="0">
                <a:solidFill>
                  <a:srgbClr val="BAB9B8"/>
                </a:solidFill>
              </a:rPr>
              <a:t> </a:t>
            </a:r>
            <a:r>
              <a:rPr lang="it-IT" sz="1600" dirty="0" err="1" smtClean="0">
                <a:solidFill>
                  <a:srgbClr val="BAB9B8"/>
                </a:solidFill>
              </a:rPr>
              <a:t>less</a:t>
            </a:r>
            <a:r>
              <a:rPr lang="it-IT" sz="1600" dirty="0" smtClean="0">
                <a:solidFill>
                  <a:srgbClr val="BAB9B8"/>
                </a:solidFill>
              </a:rPr>
              <a:t> </a:t>
            </a:r>
            <a:r>
              <a:rPr lang="it-IT" sz="1600" dirty="0" err="1" smtClean="0">
                <a:solidFill>
                  <a:srgbClr val="BAB9B8"/>
                </a:solidFill>
              </a:rPr>
              <a:t>than</a:t>
            </a:r>
            <a:r>
              <a:rPr lang="it-IT" sz="1600" dirty="0" smtClean="0">
                <a:solidFill>
                  <a:srgbClr val="BAB9B8"/>
                </a:solidFill>
              </a:rPr>
              <a:t> </a:t>
            </a:r>
            <a:r>
              <a:rPr lang="it-IT" sz="1600" b="1" dirty="0" smtClean="0">
                <a:solidFill>
                  <a:srgbClr val="BAB9B8"/>
                </a:solidFill>
              </a:rPr>
              <a:t>8%</a:t>
            </a:r>
            <a:r>
              <a:rPr lang="it-IT" sz="1600" dirty="0" smtClean="0">
                <a:solidFill>
                  <a:srgbClr val="BAB9B8"/>
                </a:solidFill>
              </a:rPr>
              <a:t> </a:t>
            </a:r>
          </a:p>
        </p:txBody>
      </p:sp>
      <p:sp>
        <p:nvSpPr>
          <p:cNvPr id="21" name="Ovale 20"/>
          <p:cNvSpPr/>
          <p:nvPr/>
        </p:nvSpPr>
        <p:spPr>
          <a:xfrm>
            <a:off x="5355770" y="794657"/>
            <a:ext cx="2198915" cy="2068285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err="1" smtClean="0">
                <a:solidFill>
                  <a:srgbClr val="BAB9B8"/>
                </a:solidFill>
              </a:rPr>
              <a:t>capex</a:t>
            </a:r>
            <a:r>
              <a:rPr lang="it-IT" b="1" dirty="0" smtClean="0">
                <a:solidFill>
                  <a:srgbClr val="BAB9B8"/>
                </a:solidFill>
              </a:rPr>
              <a:t> </a:t>
            </a:r>
            <a:r>
              <a:rPr lang="it-IT" dirty="0" err="1" smtClean="0">
                <a:solidFill>
                  <a:srgbClr val="BAB9B8"/>
                </a:solidFill>
              </a:rPr>
              <a:t>intangible</a:t>
            </a:r>
            <a:r>
              <a:rPr lang="it-IT" dirty="0" smtClean="0">
                <a:solidFill>
                  <a:srgbClr val="BAB9B8"/>
                </a:solidFill>
              </a:rPr>
              <a:t> &amp; </a:t>
            </a:r>
            <a:r>
              <a:rPr lang="it-IT" dirty="0" err="1" smtClean="0">
                <a:solidFill>
                  <a:srgbClr val="BAB9B8"/>
                </a:solidFill>
              </a:rPr>
              <a:t>tangible</a:t>
            </a:r>
            <a:endParaRPr lang="it-IT" dirty="0" smtClean="0">
              <a:solidFill>
                <a:srgbClr val="BAB9B8"/>
              </a:solidFill>
            </a:endParaRPr>
          </a:p>
          <a:p>
            <a:pPr algn="ctr"/>
            <a:r>
              <a:rPr lang="it-IT" sz="1050" dirty="0" smtClean="0">
                <a:solidFill>
                  <a:srgbClr val="BAB9B8"/>
                </a:solidFill>
              </a:rPr>
              <a:t>&gt; € 142 </a:t>
            </a:r>
            <a:r>
              <a:rPr lang="it-IT" sz="1050" dirty="0" err="1" smtClean="0">
                <a:solidFill>
                  <a:srgbClr val="BAB9B8"/>
                </a:solidFill>
              </a:rPr>
              <a:t>mln</a:t>
            </a:r>
            <a:r>
              <a:rPr lang="it-IT" sz="1050" dirty="0" smtClean="0">
                <a:solidFill>
                  <a:srgbClr val="BAB9B8"/>
                </a:solidFill>
              </a:rPr>
              <a:t> (3 </a:t>
            </a:r>
            <a:r>
              <a:rPr lang="it-IT" sz="1050" dirty="0" err="1" smtClean="0">
                <a:solidFill>
                  <a:srgbClr val="BAB9B8"/>
                </a:solidFill>
              </a:rPr>
              <a:t>years</a:t>
            </a:r>
            <a:r>
              <a:rPr lang="it-IT" sz="1050" dirty="0" smtClean="0">
                <a:solidFill>
                  <a:srgbClr val="BAB9B8"/>
                </a:solidFill>
              </a:rPr>
              <a:t> total </a:t>
            </a:r>
            <a:r>
              <a:rPr lang="it-IT" sz="1050" dirty="0" err="1" smtClean="0">
                <a:solidFill>
                  <a:srgbClr val="BAB9B8"/>
                </a:solidFill>
              </a:rPr>
              <a:t>amount</a:t>
            </a:r>
            <a:r>
              <a:rPr lang="it-IT" sz="1050" dirty="0" smtClean="0">
                <a:solidFill>
                  <a:srgbClr val="BAB9B8"/>
                </a:solidFill>
              </a:rPr>
              <a:t>)</a:t>
            </a:r>
            <a:endParaRPr lang="it-IT" sz="1050" dirty="0">
              <a:solidFill>
                <a:srgbClr val="BAB9B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89829925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ggetto 8" hidden="1"/>
          <p:cNvGraphicFramePr>
            <a:graphicFrameLocks noChangeAspect="1"/>
          </p:cNvGraphicFramePr>
          <p:nvPr>
            <p:extLst/>
          </p:nvPr>
        </p:nvGraphicFramePr>
        <p:xfrm>
          <a:off x="1251205" y="1441"/>
          <a:ext cx="1439" cy="1439"/>
        </p:xfrm>
        <a:graphic>
          <a:graphicData uri="http://schemas.openxmlformats.org/presentationml/2006/ole">
            <p:oleObj spid="_x0000_s546818" name="Diapositiva think-cell" r:id="rId4" imgW="360" imgH="360" progId="TCLayout.ActiveDocument.1">
              <p:embed/>
            </p:oleObj>
          </a:graphicData>
        </a:graphic>
      </p:graphicFrame>
      <p:sp>
        <p:nvSpPr>
          <p:cNvPr id="32" name="Title 1"/>
          <p:cNvSpPr txBox="1">
            <a:spLocks/>
          </p:cNvSpPr>
          <p:nvPr/>
        </p:nvSpPr>
        <p:spPr>
          <a:xfrm>
            <a:off x="788768" y="686820"/>
            <a:ext cx="11403232" cy="74058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600" kern="1200">
                <a:solidFill>
                  <a:schemeClr val="tx1">
                    <a:lumMod val="75000"/>
                    <a:lumOff val="25000"/>
                  </a:schemeClr>
                </a:solidFill>
                <a:latin typeface="Roboto Thin" pitchFamily="2" charset="0"/>
                <a:ea typeface="Roboto Thin" pitchFamily="2" charset="0"/>
                <a:cs typeface="+mj-cs"/>
              </a:defRPr>
            </a:lvl1pPr>
          </a:lstStyle>
          <a:p>
            <a:r>
              <a:rPr lang="en-US" sz="3600" dirty="0" smtClean="0">
                <a:solidFill>
                  <a:srgbClr val="6D6E71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growth driver: main factors</a:t>
            </a:r>
            <a:endParaRPr lang="en-US" sz="3600" dirty="0">
              <a:solidFill>
                <a:srgbClr val="6D6E71"/>
              </a:solidFill>
              <a:cs typeface="Roboto Thin" pitchFamily="2" charset="0"/>
            </a:endParaRPr>
          </a:p>
        </p:txBody>
      </p:sp>
      <p:sp>
        <p:nvSpPr>
          <p:cNvPr id="37" name="Rettangolo 36"/>
          <p:cNvSpPr/>
          <p:nvPr/>
        </p:nvSpPr>
        <p:spPr>
          <a:xfrm>
            <a:off x="11427186" y="5827933"/>
            <a:ext cx="773952" cy="7664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9" name="Triangolo rettangolo 28"/>
          <p:cNvSpPr/>
          <p:nvPr/>
        </p:nvSpPr>
        <p:spPr>
          <a:xfrm flipH="1">
            <a:off x="11076474" y="6048369"/>
            <a:ext cx="1124643" cy="817966"/>
          </a:xfrm>
          <a:prstGeom prst="rtTriangle">
            <a:avLst/>
          </a:prstGeom>
          <a:solidFill>
            <a:srgbClr val="EAEA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CasellaDiTesto 9"/>
          <p:cNvSpPr txBox="1"/>
          <p:nvPr/>
        </p:nvSpPr>
        <p:spPr>
          <a:xfrm>
            <a:off x="674914" y="1393356"/>
            <a:ext cx="1151708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it-IT" sz="2800" dirty="0" err="1" smtClean="0">
                <a:solidFill>
                  <a:schemeClr val="bg1">
                    <a:lumMod val="50000"/>
                  </a:schemeClr>
                </a:solidFill>
              </a:rPr>
              <a:t>urbanization</a:t>
            </a:r>
            <a:r>
              <a:rPr lang="it-IT" sz="28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it-IT" sz="2800" dirty="0" err="1" smtClean="0">
                <a:solidFill>
                  <a:schemeClr val="bg1">
                    <a:lumMod val="50000"/>
                  </a:schemeClr>
                </a:solidFill>
              </a:rPr>
              <a:t>factor</a:t>
            </a:r>
            <a:r>
              <a:rPr lang="it-IT" sz="2800" dirty="0" smtClean="0">
                <a:solidFill>
                  <a:schemeClr val="bg1">
                    <a:lumMod val="50000"/>
                  </a:schemeClr>
                </a:solidFill>
              </a:rPr>
              <a:t> (China)</a:t>
            </a:r>
          </a:p>
          <a:p>
            <a:pPr>
              <a:buFont typeface="Wingdings" pitchFamily="2" charset="2"/>
              <a:buChar char="ü"/>
            </a:pPr>
            <a:endParaRPr lang="it-IT" sz="2800" dirty="0" smtClean="0">
              <a:solidFill>
                <a:schemeClr val="bg1">
                  <a:lumMod val="50000"/>
                </a:schemeClr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it-IT" sz="2800" dirty="0" err="1" smtClean="0">
                <a:solidFill>
                  <a:schemeClr val="bg1">
                    <a:lumMod val="50000"/>
                  </a:schemeClr>
                </a:solidFill>
              </a:rPr>
              <a:t>substitution</a:t>
            </a:r>
            <a:r>
              <a:rPr lang="it-IT" sz="28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it-IT" sz="2800" dirty="0" err="1" smtClean="0">
                <a:solidFill>
                  <a:schemeClr val="bg1">
                    <a:lumMod val="50000"/>
                  </a:schemeClr>
                </a:solidFill>
              </a:rPr>
              <a:t>cycle</a:t>
            </a:r>
            <a:r>
              <a:rPr lang="it-IT" sz="2800" dirty="0" smtClean="0">
                <a:solidFill>
                  <a:schemeClr val="bg1">
                    <a:lumMod val="50000"/>
                  </a:schemeClr>
                </a:solidFill>
              </a:rPr>
              <a:t> (western </a:t>
            </a:r>
            <a:r>
              <a:rPr lang="it-IT" sz="2800" dirty="0" err="1" smtClean="0">
                <a:solidFill>
                  <a:schemeClr val="bg1">
                    <a:lumMod val="50000"/>
                  </a:schemeClr>
                </a:solidFill>
              </a:rPr>
              <a:t>economies</a:t>
            </a:r>
            <a:r>
              <a:rPr lang="it-IT" sz="2800" dirty="0" smtClean="0">
                <a:solidFill>
                  <a:schemeClr val="bg1">
                    <a:lumMod val="50000"/>
                  </a:schemeClr>
                </a:solidFill>
              </a:rPr>
              <a:t>)</a:t>
            </a:r>
          </a:p>
          <a:p>
            <a:pPr>
              <a:buFont typeface="Wingdings" pitchFamily="2" charset="2"/>
              <a:buChar char="ü"/>
            </a:pPr>
            <a:endParaRPr lang="it-IT" sz="2800" dirty="0" smtClean="0">
              <a:solidFill>
                <a:schemeClr val="bg1">
                  <a:lumMod val="50000"/>
                </a:schemeClr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it-IT" sz="2800" dirty="0" err="1" smtClean="0">
                <a:solidFill>
                  <a:schemeClr val="bg1">
                    <a:lumMod val="50000"/>
                  </a:schemeClr>
                </a:solidFill>
              </a:rPr>
              <a:t>digitalization</a:t>
            </a:r>
            <a:r>
              <a:rPr lang="it-IT" sz="28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it-IT" sz="2800" dirty="0" err="1" smtClean="0">
                <a:solidFill>
                  <a:schemeClr val="bg1">
                    <a:lumMod val="50000"/>
                  </a:schemeClr>
                </a:solidFill>
              </a:rPr>
              <a:t>demand</a:t>
            </a:r>
            <a:r>
              <a:rPr lang="it-IT" sz="2800" dirty="0" smtClean="0">
                <a:solidFill>
                  <a:schemeClr val="bg1">
                    <a:lumMod val="50000"/>
                  </a:schemeClr>
                </a:solidFill>
              </a:rPr>
              <a:t> - </a:t>
            </a:r>
            <a:r>
              <a:rPr lang="it-IT" sz="2800" dirty="0" err="1" smtClean="0">
                <a:solidFill>
                  <a:schemeClr val="bg1">
                    <a:lumMod val="50000"/>
                  </a:schemeClr>
                </a:solidFill>
              </a:rPr>
              <a:t>energy</a:t>
            </a:r>
            <a:r>
              <a:rPr lang="it-IT" sz="28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it-IT" sz="2800" dirty="0" err="1" smtClean="0">
                <a:solidFill>
                  <a:schemeClr val="bg1">
                    <a:lumMod val="50000"/>
                  </a:schemeClr>
                </a:solidFill>
              </a:rPr>
              <a:t>efficiency</a:t>
            </a:r>
            <a:r>
              <a:rPr lang="it-IT" sz="2800" dirty="0" smtClean="0">
                <a:solidFill>
                  <a:schemeClr val="bg1">
                    <a:lumMod val="50000"/>
                  </a:schemeClr>
                </a:solidFill>
              </a:rPr>
              <a:t> (</a:t>
            </a:r>
            <a:r>
              <a:rPr lang="it-IT" sz="2800" dirty="0" err="1" smtClean="0">
                <a:solidFill>
                  <a:schemeClr val="bg1">
                    <a:lumMod val="50000"/>
                  </a:schemeClr>
                </a:solidFill>
              </a:rPr>
              <a:t>worldwide</a:t>
            </a:r>
            <a:r>
              <a:rPr lang="it-IT" sz="2800" dirty="0" smtClean="0">
                <a:solidFill>
                  <a:schemeClr val="bg1">
                    <a:lumMod val="50000"/>
                  </a:schemeClr>
                </a:solidFill>
              </a:rPr>
              <a:t>)</a:t>
            </a:r>
          </a:p>
          <a:p>
            <a:r>
              <a:rPr lang="it-IT" sz="28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</a:p>
          <a:p>
            <a:pPr>
              <a:buFont typeface="Wingdings" pitchFamily="2" charset="2"/>
              <a:buChar char="ü"/>
            </a:pPr>
            <a:r>
              <a:rPr lang="it-IT" sz="2800" dirty="0" smtClean="0">
                <a:solidFill>
                  <a:schemeClr val="bg1">
                    <a:lumMod val="50000"/>
                  </a:schemeClr>
                </a:solidFill>
              </a:rPr>
              <a:t>software </a:t>
            </a:r>
            <a:r>
              <a:rPr lang="it-IT" sz="2800" dirty="0" err="1" smtClean="0">
                <a:solidFill>
                  <a:schemeClr val="bg1">
                    <a:lumMod val="50000"/>
                  </a:schemeClr>
                </a:solidFill>
              </a:rPr>
              <a:t>integration</a:t>
            </a:r>
            <a:r>
              <a:rPr lang="it-IT" sz="28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it-IT" sz="2800" dirty="0" err="1" smtClean="0">
                <a:solidFill>
                  <a:schemeClr val="bg1">
                    <a:lumMod val="50000"/>
                  </a:schemeClr>
                </a:solidFill>
              </a:rPr>
              <a:t>increase</a:t>
            </a:r>
            <a:r>
              <a:rPr lang="it-IT" sz="2800" dirty="0" smtClean="0">
                <a:solidFill>
                  <a:schemeClr val="bg1">
                    <a:lumMod val="50000"/>
                  </a:schemeClr>
                </a:solidFill>
              </a:rPr>
              <a:t> – </a:t>
            </a:r>
            <a:r>
              <a:rPr lang="it-IT" sz="2800" dirty="0" err="1" smtClean="0">
                <a:solidFill>
                  <a:schemeClr val="bg1">
                    <a:lumMod val="50000"/>
                  </a:schemeClr>
                </a:solidFill>
              </a:rPr>
              <a:t>Industry</a:t>
            </a:r>
            <a:r>
              <a:rPr lang="it-IT" sz="2800" dirty="0" smtClean="0">
                <a:solidFill>
                  <a:schemeClr val="bg1">
                    <a:lumMod val="50000"/>
                  </a:schemeClr>
                </a:solidFill>
              </a:rPr>
              <a:t> 4.0 </a:t>
            </a:r>
            <a:r>
              <a:rPr lang="it-IT" sz="2800" dirty="0" err="1" smtClean="0">
                <a:solidFill>
                  <a:schemeClr val="bg1">
                    <a:lumMod val="50000"/>
                  </a:schemeClr>
                </a:solidFill>
              </a:rPr>
              <a:t>capabilities</a:t>
            </a:r>
            <a:r>
              <a:rPr lang="it-IT" sz="2800" dirty="0" smtClean="0">
                <a:solidFill>
                  <a:schemeClr val="bg1">
                    <a:lumMod val="50000"/>
                  </a:schemeClr>
                </a:solidFill>
              </a:rPr>
              <a:t> and </a:t>
            </a:r>
            <a:r>
              <a:rPr lang="it-IT" sz="2800" dirty="0" err="1" smtClean="0">
                <a:solidFill>
                  <a:schemeClr val="bg1">
                    <a:lumMod val="50000"/>
                  </a:schemeClr>
                </a:solidFill>
              </a:rPr>
              <a:t>incentives</a:t>
            </a:r>
            <a:endParaRPr lang="it-IT" sz="2800" dirty="0" smtClean="0">
              <a:solidFill>
                <a:schemeClr val="bg1">
                  <a:lumMod val="50000"/>
                </a:schemeClr>
              </a:solidFill>
            </a:endParaRPr>
          </a:p>
          <a:p>
            <a:pPr>
              <a:buFont typeface="Wingdings" pitchFamily="2" charset="2"/>
              <a:buChar char="ü"/>
            </a:pPr>
            <a:endParaRPr lang="it-IT" sz="2800" dirty="0" smtClean="0">
              <a:solidFill>
                <a:schemeClr val="bg1">
                  <a:lumMod val="50000"/>
                </a:schemeClr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it-IT" sz="2800" dirty="0" err="1" smtClean="0">
                <a:solidFill>
                  <a:schemeClr val="bg1">
                    <a:lumMod val="50000"/>
                  </a:schemeClr>
                </a:solidFill>
              </a:rPr>
              <a:t>diversification</a:t>
            </a:r>
            <a:r>
              <a:rPr lang="it-IT" sz="28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it-IT" sz="2800" dirty="0" err="1" smtClean="0">
                <a:solidFill>
                  <a:schemeClr val="bg1">
                    <a:lumMod val="50000"/>
                  </a:schemeClr>
                </a:solidFill>
              </a:rPr>
              <a:t>into</a:t>
            </a:r>
            <a:r>
              <a:rPr lang="it-IT" sz="28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it-IT" sz="2800" dirty="0" err="1" smtClean="0">
                <a:solidFill>
                  <a:schemeClr val="bg1">
                    <a:lumMod val="50000"/>
                  </a:schemeClr>
                </a:solidFill>
              </a:rPr>
              <a:t>new</a:t>
            </a:r>
            <a:r>
              <a:rPr lang="it-IT" sz="28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it-IT" sz="2800" dirty="0" err="1" smtClean="0">
                <a:solidFill>
                  <a:schemeClr val="bg1">
                    <a:lumMod val="50000"/>
                  </a:schemeClr>
                </a:solidFill>
              </a:rPr>
              <a:t>segments</a:t>
            </a:r>
            <a:endParaRPr lang="it-IT" sz="2800" dirty="0" smtClean="0">
              <a:solidFill>
                <a:schemeClr val="bg1">
                  <a:lumMod val="50000"/>
                </a:schemeClr>
              </a:solidFill>
            </a:endParaRPr>
          </a:p>
          <a:p>
            <a:pPr>
              <a:buFont typeface="Wingdings" pitchFamily="2" charset="2"/>
              <a:buChar char="ü"/>
            </a:pPr>
            <a:endParaRPr lang="it-IT" sz="2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15C8E-8325-4EA0-8D60-197EA95E9C0B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89829925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15C8E-8325-4EA0-8D60-197EA95E9C0B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3" name="Rettangolo 2"/>
          <p:cNvSpPr/>
          <p:nvPr/>
        </p:nvSpPr>
        <p:spPr>
          <a:xfrm>
            <a:off x="9448800" y="215900"/>
            <a:ext cx="2743200" cy="6642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782714" y="680126"/>
            <a:ext cx="7087657" cy="2182812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600" kern="1200">
                <a:solidFill>
                  <a:schemeClr val="tx1">
                    <a:lumMod val="75000"/>
                    <a:lumOff val="25000"/>
                  </a:schemeClr>
                </a:solidFill>
                <a:latin typeface="Roboto Thin" pitchFamily="2" charset="0"/>
                <a:ea typeface="Roboto Thin" pitchFamily="2" charset="0"/>
                <a:cs typeface="+mj-cs"/>
              </a:defRPr>
            </a:lvl1pPr>
          </a:lstStyle>
          <a:p>
            <a:r>
              <a:rPr lang="it-IT" altLang="en-US" sz="3600" dirty="0" smtClean="0">
                <a:solidFill>
                  <a:srgbClr val="707173"/>
                </a:solidFill>
                <a:latin typeface="Roboto Thin"/>
              </a:rPr>
              <a:t>Biesse </a:t>
            </a:r>
            <a:r>
              <a:rPr lang="it-IT" altLang="en-US" sz="3600" dirty="0" err="1" smtClean="0">
                <a:solidFill>
                  <a:srgbClr val="707173"/>
                </a:solidFill>
                <a:latin typeface="Roboto Thin"/>
              </a:rPr>
              <a:t>highlights</a:t>
            </a:r>
            <a:r>
              <a:rPr lang="it-IT" altLang="en-US" sz="3600" dirty="0" smtClean="0">
                <a:solidFill>
                  <a:srgbClr val="707173"/>
                </a:solidFill>
                <a:latin typeface="Roboto Thin"/>
              </a:rPr>
              <a:t> IQ 2018</a:t>
            </a:r>
            <a:endParaRPr lang="en-US" sz="3600" dirty="0">
              <a:solidFill>
                <a:srgbClr val="707173"/>
              </a:solidFill>
              <a:latin typeface="Roboto Thin"/>
            </a:endParaRPr>
          </a:p>
        </p:txBody>
      </p:sp>
      <p:sp>
        <p:nvSpPr>
          <p:cNvPr id="7" name="Figura a mano libera 6"/>
          <p:cNvSpPr/>
          <p:nvPr/>
        </p:nvSpPr>
        <p:spPr>
          <a:xfrm>
            <a:off x="1557" y="-17092"/>
            <a:ext cx="12235074" cy="6896193"/>
          </a:xfrm>
          <a:custGeom>
            <a:avLst/>
            <a:gdLst>
              <a:gd name="connsiteX0" fmla="*/ 0 w 12224825"/>
              <a:gd name="connsiteY0" fmla="*/ 6879102 h 6893170"/>
              <a:gd name="connsiteX1" fmla="*/ 28136 w 12224825"/>
              <a:gd name="connsiteY1" fmla="*/ 6049108 h 6893170"/>
              <a:gd name="connsiteX2" fmla="*/ 8412480 w 12224825"/>
              <a:gd name="connsiteY2" fmla="*/ 14068 h 6893170"/>
              <a:gd name="connsiteX3" fmla="*/ 12210757 w 12224825"/>
              <a:gd name="connsiteY3" fmla="*/ 0 h 6893170"/>
              <a:gd name="connsiteX4" fmla="*/ 12224825 w 12224825"/>
              <a:gd name="connsiteY4" fmla="*/ 6893170 h 6893170"/>
              <a:gd name="connsiteX5" fmla="*/ 0 w 12224825"/>
              <a:gd name="connsiteY5" fmla="*/ 6879102 h 6893170"/>
              <a:gd name="connsiteX0" fmla="*/ 0 w 12228926"/>
              <a:gd name="connsiteY0" fmla="*/ 6896228 h 6910296"/>
              <a:gd name="connsiteX1" fmla="*/ 28136 w 12228926"/>
              <a:gd name="connsiteY1" fmla="*/ 6066234 h 6910296"/>
              <a:gd name="connsiteX2" fmla="*/ 8412480 w 12228926"/>
              <a:gd name="connsiteY2" fmla="*/ 31194 h 6910296"/>
              <a:gd name="connsiteX3" fmla="*/ 12227848 w 12228926"/>
              <a:gd name="connsiteY3" fmla="*/ 0 h 6910296"/>
              <a:gd name="connsiteX4" fmla="*/ 12224825 w 12228926"/>
              <a:gd name="connsiteY4" fmla="*/ 6910296 h 6910296"/>
              <a:gd name="connsiteX5" fmla="*/ 0 w 12228926"/>
              <a:gd name="connsiteY5" fmla="*/ 6896228 h 6910296"/>
              <a:gd name="connsiteX0" fmla="*/ 0 w 12228926"/>
              <a:gd name="connsiteY0" fmla="*/ 6896228 h 6910296"/>
              <a:gd name="connsiteX1" fmla="*/ 28136 w 12228926"/>
              <a:gd name="connsiteY1" fmla="*/ 6066234 h 6910296"/>
              <a:gd name="connsiteX2" fmla="*/ 8421025 w 12228926"/>
              <a:gd name="connsiteY2" fmla="*/ 14068 h 6910296"/>
              <a:gd name="connsiteX3" fmla="*/ 12227848 w 12228926"/>
              <a:gd name="connsiteY3" fmla="*/ 0 h 6910296"/>
              <a:gd name="connsiteX4" fmla="*/ 12224825 w 12228926"/>
              <a:gd name="connsiteY4" fmla="*/ 6910296 h 6910296"/>
              <a:gd name="connsiteX5" fmla="*/ 0 w 12228926"/>
              <a:gd name="connsiteY5" fmla="*/ 6896228 h 6910296"/>
              <a:gd name="connsiteX0" fmla="*/ 33857 w 12262783"/>
              <a:gd name="connsiteY0" fmla="*/ 6896228 h 6910296"/>
              <a:gd name="connsiteX1" fmla="*/ 0 w 12262783"/>
              <a:gd name="connsiteY1" fmla="*/ 6097294 h 6910296"/>
              <a:gd name="connsiteX2" fmla="*/ 8454882 w 12262783"/>
              <a:gd name="connsiteY2" fmla="*/ 14068 h 6910296"/>
              <a:gd name="connsiteX3" fmla="*/ 12261705 w 12262783"/>
              <a:gd name="connsiteY3" fmla="*/ 0 h 6910296"/>
              <a:gd name="connsiteX4" fmla="*/ 12258682 w 12262783"/>
              <a:gd name="connsiteY4" fmla="*/ 6910296 h 6910296"/>
              <a:gd name="connsiteX5" fmla="*/ 33857 w 12262783"/>
              <a:gd name="connsiteY5" fmla="*/ 6896228 h 6910296"/>
              <a:gd name="connsiteX0" fmla="*/ 6148 w 12235074"/>
              <a:gd name="connsiteY0" fmla="*/ 6896228 h 6910296"/>
              <a:gd name="connsiteX1" fmla="*/ 0 w 12235074"/>
              <a:gd name="connsiteY1" fmla="*/ 6069528 h 6910296"/>
              <a:gd name="connsiteX2" fmla="*/ 8427173 w 12235074"/>
              <a:gd name="connsiteY2" fmla="*/ 14068 h 6910296"/>
              <a:gd name="connsiteX3" fmla="*/ 12233996 w 12235074"/>
              <a:gd name="connsiteY3" fmla="*/ 0 h 6910296"/>
              <a:gd name="connsiteX4" fmla="*/ 12230973 w 12235074"/>
              <a:gd name="connsiteY4" fmla="*/ 6910296 h 6910296"/>
              <a:gd name="connsiteX5" fmla="*/ 6148 w 12235074"/>
              <a:gd name="connsiteY5" fmla="*/ 6896228 h 6910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235074" h="6910296">
                <a:moveTo>
                  <a:pt x="6148" y="6896228"/>
                </a:moveTo>
                <a:cubicBezTo>
                  <a:pt x="4099" y="6620661"/>
                  <a:pt x="2049" y="6345095"/>
                  <a:pt x="0" y="6069528"/>
                </a:cubicBezTo>
                <a:lnTo>
                  <a:pt x="8427173" y="14068"/>
                </a:lnTo>
                <a:lnTo>
                  <a:pt x="12233996" y="0"/>
                </a:lnTo>
                <a:cubicBezTo>
                  <a:pt x="12238685" y="2297723"/>
                  <a:pt x="12226284" y="4612573"/>
                  <a:pt x="12230973" y="6910296"/>
                </a:cubicBezTo>
                <a:lnTo>
                  <a:pt x="6148" y="6896228"/>
                </a:lnTo>
                <a:close/>
              </a:path>
            </a:pathLst>
          </a:custGeom>
          <a:solidFill>
            <a:srgbClr val="BAB9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object 8"/>
          <p:cNvSpPr/>
          <p:nvPr/>
        </p:nvSpPr>
        <p:spPr>
          <a:xfrm>
            <a:off x="10472088" y="4452174"/>
            <a:ext cx="1664865" cy="2416587"/>
          </a:xfrm>
          <a:custGeom>
            <a:avLst/>
            <a:gdLst/>
            <a:ahLst/>
            <a:cxnLst/>
            <a:rect l="l" t="t" r="r" b="b"/>
            <a:pathLst>
              <a:path w="1657984" h="2378710">
                <a:moveTo>
                  <a:pt x="1657571" y="14"/>
                </a:moveTo>
                <a:lnTo>
                  <a:pt x="0" y="1190713"/>
                </a:lnTo>
                <a:lnTo>
                  <a:pt x="1657571" y="2378098"/>
                </a:lnTo>
                <a:lnTo>
                  <a:pt x="1657571" y="14"/>
                </a:lnTo>
              </a:path>
            </a:pathLst>
          </a:custGeom>
          <a:solidFill>
            <a:srgbClr val="6E6F72">
              <a:alpha val="6980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8"/>
          <p:cNvSpPr/>
          <p:nvPr/>
        </p:nvSpPr>
        <p:spPr>
          <a:xfrm flipH="1">
            <a:off x="10465837" y="3252178"/>
            <a:ext cx="1664262" cy="2401808"/>
          </a:xfrm>
          <a:custGeom>
            <a:avLst/>
            <a:gdLst/>
            <a:ahLst/>
            <a:cxnLst/>
            <a:rect l="l" t="t" r="r" b="b"/>
            <a:pathLst>
              <a:path w="1657984" h="2378710">
                <a:moveTo>
                  <a:pt x="1657571" y="14"/>
                </a:moveTo>
                <a:lnTo>
                  <a:pt x="0" y="1190713"/>
                </a:lnTo>
                <a:lnTo>
                  <a:pt x="1657571" y="2378098"/>
                </a:lnTo>
                <a:lnTo>
                  <a:pt x="1657571" y="14"/>
                </a:lnTo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11" name="Titolo 1"/>
          <p:cNvSpPr txBox="1">
            <a:spLocks/>
          </p:cNvSpPr>
          <p:nvPr/>
        </p:nvSpPr>
        <p:spPr bwMode="auto">
          <a:xfrm>
            <a:off x="293913" y="1796128"/>
            <a:ext cx="5159829" cy="1318109"/>
          </a:xfrm>
          <a:prstGeom prst="rect">
            <a:avLst/>
          </a:prstGeom>
          <a:noFill/>
          <a:ln>
            <a:noFill/>
          </a:ln>
        </p:spPr>
        <p:txBody>
          <a:bodyPr lIns="65290" tIns="0" rIns="0" bIns="0" anchor="t"/>
          <a:lstStyle>
            <a:lvl1pPr algn="l" defTabSz="496888" rtl="0" eaLnBrk="0" fontAlgn="base" hangingPunct="0">
              <a:spcBef>
                <a:spcPct val="0"/>
              </a:spcBef>
              <a:spcAft>
                <a:spcPct val="0"/>
              </a:spcAft>
              <a:defRPr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496888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Roboto Thin" pitchFamily="2" charset="0"/>
              </a:defRPr>
            </a:lvl2pPr>
            <a:lvl3pPr algn="l" defTabSz="496888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Roboto Thin" pitchFamily="2" charset="0"/>
              </a:defRPr>
            </a:lvl3pPr>
            <a:lvl4pPr algn="l" defTabSz="496888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Roboto Thin" pitchFamily="2" charset="0"/>
              </a:defRPr>
            </a:lvl4pPr>
            <a:lvl5pPr algn="l" defTabSz="496888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Roboto Thin" pitchFamily="2" charset="0"/>
              </a:defRPr>
            </a:lvl5pPr>
            <a:lvl6pPr marL="457200" algn="l" defTabSz="496888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Roboto Thin" pitchFamily="2" charset="0"/>
              </a:defRPr>
            </a:lvl6pPr>
            <a:lvl7pPr marL="914400" algn="l" defTabSz="496888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Roboto Thin" pitchFamily="2" charset="0"/>
              </a:defRPr>
            </a:lvl7pPr>
            <a:lvl8pPr marL="1371600" algn="l" defTabSz="496888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Roboto Thin" pitchFamily="2" charset="0"/>
              </a:defRPr>
            </a:lvl8pPr>
            <a:lvl9pPr marL="1828800" algn="l" defTabSz="496888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Roboto Thin" pitchFamily="2" charset="0"/>
              </a:defRPr>
            </a:lvl9pPr>
          </a:lstStyle>
          <a:p>
            <a:pPr eaLnBrk="1" hangingPunct="1">
              <a:defRPr/>
            </a:pPr>
            <a:r>
              <a:rPr lang="it-IT" altLang="en-US" sz="2800" b="1" dirty="0" err="1" smtClean="0">
                <a:solidFill>
                  <a:srgbClr val="FF0000"/>
                </a:solidFill>
                <a:latin typeface="Roboto Thin" pitchFamily="2" charset="0"/>
                <a:ea typeface="Roboto Thin" pitchFamily="2" charset="0"/>
              </a:rPr>
              <a:t>orders</a:t>
            </a:r>
            <a:r>
              <a:rPr lang="it-IT" altLang="en-US" sz="2800" b="1" dirty="0" smtClean="0">
                <a:solidFill>
                  <a:srgbClr val="FF0000"/>
                </a:solidFill>
                <a:latin typeface="Roboto Thin" pitchFamily="2" charset="0"/>
                <a:ea typeface="Roboto Thin" pitchFamily="2" charset="0"/>
              </a:rPr>
              <a:t> </a:t>
            </a:r>
            <a:r>
              <a:rPr lang="it-IT" altLang="en-US" sz="2800" b="1" dirty="0" err="1" smtClean="0">
                <a:solidFill>
                  <a:srgbClr val="FF0000"/>
                </a:solidFill>
                <a:latin typeface="Roboto Thin" pitchFamily="2" charset="0"/>
                <a:ea typeface="Roboto Thin" pitchFamily="2" charset="0"/>
              </a:rPr>
              <a:t>intake</a:t>
            </a:r>
            <a:r>
              <a:rPr lang="it-IT" altLang="en-US" sz="2800" b="1" baseline="30000" dirty="0" smtClean="0">
                <a:solidFill>
                  <a:srgbClr val="FF0000"/>
                </a:solidFill>
                <a:latin typeface="Roboto Thin" pitchFamily="2" charset="0"/>
                <a:ea typeface="Roboto Thin" pitchFamily="2" charset="0"/>
              </a:rPr>
              <a:t>:</a:t>
            </a:r>
            <a:r>
              <a:rPr lang="it-IT" altLang="en-US" sz="2800" b="1" baseline="30000" smtClean="0">
                <a:solidFill>
                  <a:srgbClr val="FF0000"/>
                </a:solidFill>
                <a:latin typeface="Roboto Thin" pitchFamily="2" charset="0"/>
                <a:ea typeface="Roboto Thin" pitchFamily="2" charset="0"/>
              </a:rPr>
              <a:t> </a:t>
            </a:r>
            <a:r>
              <a:rPr lang="it-IT" altLang="en-US" sz="4400" b="1" dirty="0" smtClean="0">
                <a:solidFill>
                  <a:srgbClr val="FF0000"/>
                </a:solidFill>
                <a:latin typeface="Roboto Thin" pitchFamily="2" charset="0"/>
                <a:ea typeface="Roboto Thin" pitchFamily="2" charset="0"/>
              </a:rPr>
              <a:t>+10.5%</a:t>
            </a:r>
            <a:endParaRPr lang="it-IT" altLang="en-US" sz="2800" dirty="0" smtClean="0">
              <a:solidFill>
                <a:srgbClr val="FF0000"/>
              </a:solidFill>
              <a:latin typeface="Roboto Thin" pitchFamily="2" charset="0"/>
              <a:ea typeface="Roboto Thin" pitchFamily="2" charset="0"/>
            </a:endParaRPr>
          </a:p>
          <a:p>
            <a:pPr eaLnBrk="1" hangingPunct="1">
              <a:defRPr/>
            </a:pPr>
            <a:endParaRPr lang="it-IT" altLang="en-US" sz="2800" b="1" dirty="0" smtClean="0">
              <a:solidFill>
                <a:srgbClr val="FF0000"/>
              </a:solidFill>
              <a:latin typeface="Roboto Thin" pitchFamily="2" charset="0"/>
              <a:ea typeface="Roboto Thin" pitchFamily="2" charset="0"/>
            </a:endParaRPr>
          </a:p>
          <a:p>
            <a:pPr eaLnBrk="1" hangingPunct="1">
              <a:defRPr/>
            </a:pPr>
            <a:r>
              <a:rPr lang="it-IT" altLang="en-US" sz="2800" b="1" dirty="0" err="1" smtClean="0">
                <a:solidFill>
                  <a:srgbClr val="FF0000"/>
                </a:solidFill>
                <a:latin typeface="Roboto Thin" pitchFamily="2" charset="0"/>
                <a:ea typeface="Roboto Thin" pitchFamily="2" charset="0"/>
              </a:rPr>
              <a:t>backlog</a:t>
            </a:r>
            <a:r>
              <a:rPr lang="it-IT" altLang="en-US" sz="2800" b="1" dirty="0" smtClean="0">
                <a:solidFill>
                  <a:srgbClr val="FF0000"/>
                </a:solidFill>
                <a:latin typeface="Roboto Thin" pitchFamily="2" charset="0"/>
                <a:ea typeface="Roboto Thin" pitchFamily="2" charset="0"/>
              </a:rPr>
              <a:t>: </a:t>
            </a:r>
            <a:r>
              <a:rPr lang="it-IT" altLang="en-US" sz="4400" b="1" dirty="0" smtClean="0">
                <a:solidFill>
                  <a:srgbClr val="FF0000"/>
                </a:solidFill>
                <a:latin typeface="Roboto Thin" pitchFamily="2" charset="0"/>
                <a:ea typeface="Roboto Thin" pitchFamily="2" charset="0"/>
              </a:rPr>
              <a:t>+24.2%</a:t>
            </a:r>
          </a:p>
          <a:p>
            <a:pPr eaLnBrk="1" hangingPunct="1">
              <a:defRPr/>
            </a:pPr>
            <a:endParaRPr lang="it-IT" altLang="en-US" sz="2800" b="1" dirty="0" smtClean="0">
              <a:solidFill>
                <a:srgbClr val="FF0000"/>
              </a:solidFill>
              <a:latin typeface="Roboto Thin" pitchFamily="2" charset="0"/>
              <a:ea typeface="Roboto Thin" pitchFamily="2" charset="0"/>
            </a:endParaRPr>
          </a:p>
          <a:p>
            <a:pPr eaLnBrk="1" hangingPunct="1">
              <a:defRPr/>
            </a:pPr>
            <a:r>
              <a:rPr lang="it-IT" altLang="en-US" sz="2800" b="1" dirty="0" err="1" smtClean="0">
                <a:solidFill>
                  <a:srgbClr val="FF0000"/>
                </a:solidFill>
                <a:latin typeface="Roboto Thin" pitchFamily="2" charset="0"/>
                <a:ea typeface="Roboto Thin" pitchFamily="2" charset="0"/>
              </a:rPr>
              <a:t>group</a:t>
            </a:r>
            <a:r>
              <a:rPr lang="it-IT" altLang="en-US" sz="2800" b="1" dirty="0" smtClean="0">
                <a:solidFill>
                  <a:srgbClr val="FF0000"/>
                </a:solidFill>
                <a:latin typeface="Roboto Thin" pitchFamily="2" charset="0"/>
                <a:ea typeface="Roboto Thin" pitchFamily="2" charset="0"/>
              </a:rPr>
              <a:t>: </a:t>
            </a:r>
            <a:r>
              <a:rPr lang="it-IT" altLang="en-US" sz="3200" b="1" dirty="0" err="1" smtClean="0">
                <a:solidFill>
                  <a:srgbClr val="FF0000"/>
                </a:solidFill>
                <a:latin typeface="Roboto Thin" pitchFamily="2" charset="0"/>
                <a:ea typeface="Roboto Thin" pitchFamily="2" charset="0"/>
              </a:rPr>
              <a:t>nr</a:t>
            </a:r>
            <a:r>
              <a:rPr lang="it-IT" altLang="en-US" sz="3200" b="1" dirty="0" smtClean="0">
                <a:solidFill>
                  <a:srgbClr val="FF0000"/>
                </a:solidFill>
                <a:latin typeface="Roboto Thin" pitchFamily="2" charset="0"/>
                <a:ea typeface="Roboto Thin" pitchFamily="2" charset="0"/>
              </a:rPr>
              <a:t>.</a:t>
            </a:r>
            <a:r>
              <a:rPr lang="it-IT" altLang="en-US" sz="4400" b="1" dirty="0" smtClean="0">
                <a:solidFill>
                  <a:srgbClr val="FF0000"/>
                </a:solidFill>
                <a:latin typeface="Roboto Thin" pitchFamily="2" charset="0"/>
                <a:ea typeface="Roboto Thin" pitchFamily="2" charset="0"/>
              </a:rPr>
              <a:t> 4,161</a:t>
            </a:r>
          </a:p>
          <a:p>
            <a:pPr eaLnBrk="1" hangingPunct="1">
              <a:defRPr/>
            </a:pPr>
            <a:r>
              <a:rPr lang="it-IT" altLang="en-US" sz="1800" dirty="0" smtClean="0">
                <a:solidFill>
                  <a:srgbClr val="FF0000"/>
                </a:solidFill>
                <a:latin typeface="Roboto Thin" pitchFamily="2" charset="0"/>
                <a:ea typeface="Roboto Thin" pitchFamily="2" charset="0"/>
              </a:rPr>
              <a:t>(</a:t>
            </a:r>
            <a:r>
              <a:rPr lang="it-IT" altLang="en-US" sz="1400" i="1" dirty="0" err="1" smtClean="0">
                <a:solidFill>
                  <a:srgbClr val="FF0000"/>
                </a:solidFill>
                <a:latin typeface="Roboto Thin" pitchFamily="2" charset="0"/>
                <a:ea typeface="Roboto Thin" pitchFamily="2" charset="0"/>
              </a:rPr>
              <a:t>including</a:t>
            </a:r>
            <a:r>
              <a:rPr lang="it-IT" altLang="en-US" sz="1400" i="1" dirty="0" smtClean="0">
                <a:solidFill>
                  <a:srgbClr val="FF0000"/>
                </a:solidFill>
                <a:latin typeface="Roboto Thin" pitchFamily="2" charset="0"/>
                <a:ea typeface="Roboto Thin" pitchFamily="2" charset="0"/>
              </a:rPr>
              <a:t> </a:t>
            </a:r>
            <a:r>
              <a:rPr lang="it-IT" altLang="en-US" sz="1400" i="1" dirty="0" err="1" smtClean="0">
                <a:solidFill>
                  <a:srgbClr val="FF0000"/>
                </a:solidFill>
                <a:latin typeface="Roboto Thin" pitchFamily="2" charset="0"/>
                <a:ea typeface="Roboto Thin" pitchFamily="2" charset="0"/>
              </a:rPr>
              <a:t>temporary</a:t>
            </a:r>
            <a:r>
              <a:rPr lang="it-IT" altLang="en-US" sz="1400" i="1" dirty="0" smtClean="0">
                <a:solidFill>
                  <a:srgbClr val="FF0000"/>
                </a:solidFill>
                <a:latin typeface="Roboto Thin" pitchFamily="2" charset="0"/>
                <a:ea typeface="Roboto Thin" pitchFamily="2" charset="0"/>
              </a:rPr>
              <a:t> people</a:t>
            </a:r>
            <a:r>
              <a:rPr lang="it-IT" altLang="en-US" sz="1800" dirty="0" smtClean="0">
                <a:solidFill>
                  <a:srgbClr val="FF0000"/>
                </a:solidFill>
                <a:latin typeface="Roboto Thin" pitchFamily="2" charset="0"/>
                <a:ea typeface="Roboto Thin" pitchFamily="2" charset="0"/>
              </a:rPr>
              <a:t>)</a:t>
            </a:r>
          </a:p>
        </p:txBody>
      </p:sp>
      <p:pic>
        <p:nvPicPr>
          <p:cNvPr id="13" name="Segnaposto contenuto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50061" y="5717940"/>
            <a:ext cx="2750950" cy="255210"/>
          </a:xfrm>
          <a:prstGeom prst="rect">
            <a:avLst/>
          </a:prstGeom>
        </p:spPr>
      </p:pic>
      <p:sp>
        <p:nvSpPr>
          <p:cNvPr id="10" name="Titolo 1"/>
          <p:cNvSpPr txBox="1">
            <a:spLocks/>
          </p:cNvSpPr>
          <p:nvPr/>
        </p:nvSpPr>
        <p:spPr bwMode="auto">
          <a:xfrm>
            <a:off x="4397838" y="3679359"/>
            <a:ext cx="8305759" cy="1318109"/>
          </a:xfrm>
          <a:prstGeom prst="rect">
            <a:avLst/>
          </a:prstGeom>
          <a:noFill/>
          <a:ln>
            <a:noFill/>
          </a:ln>
        </p:spPr>
        <p:txBody>
          <a:bodyPr lIns="65290" tIns="0" rIns="0" bIns="0" anchor="ctr"/>
          <a:lstStyle>
            <a:lvl1pPr algn="l" defTabSz="496888" rtl="0" eaLnBrk="0" fontAlgn="base" hangingPunct="0">
              <a:spcBef>
                <a:spcPct val="0"/>
              </a:spcBef>
              <a:spcAft>
                <a:spcPct val="0"/>
              </a:spcAft>
              <a:defRPr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496888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Roboto Thin" pitchFamily="2" charset="0"/>
              </a:defRPr>
            </a:lvl2pPr>
            <a:lvl3pPr algn="l" defTabSz="496888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Roboto Thin" pitchFamily="2" charset="0"/>
              </a:defRPr>
            </a:lvl3pPr>
            <a:lvl4pPr algn="l" defTabSz="496888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Roboto Thin" pitchFamily="2" charset="0"/>
              </a:defRPr>
            </a:lvl4pPr>
            <a:lvl5pPr algn="l" defTabSz="496888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Roboto Thin" pitchFamily="2" charset="0"/>
              </a:defRPr>
            </a:lvl5pPr>
            <a:lvl6pPr marL="457200" algn="l" defTabSz="496888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Roboto Thin" pitchFamily="2" charset="0"/>
              </a:defRPr>
            </a:lvl6pPr>
            <a:lvl7pPr marL="914400" algn="l" defTabSz="496888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Roboto Thin" pitchFamily="2" charset="0"/>
              </a:defRPr>
            </a:lvl7pPr>
            <a:lvl8pPr marL="1371600" algn="l" defTabSz="496888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Roboto Thin" pitchFamily="2" charset="0"/>
              </a:defRPr>
            </a:lvl8pPr>
            <a:lvl9pPr marL="1828800" algn="l" defTabSz="496888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Roboto Thin" pitchFamily="2" charset="0"/>
              </a:defRPr>
            </a:lvl9pPr>
          </a:lstStyle>
          <a:p>
            <a:pPr eaLnBrk="1" hangingPunct="1">
              <a:defRPr/>
            </a:pPr>
            <a:r>
              <a:rPr lang="it-IT" altLang="en-US" sz="2800" b="1" dirty="0" err="1" smtClean="0">
                <a:solidFill>
                  <a:srgbClr val="6E6F72"/>
                </a:solidFill>
                <a:latin typeface="Roboto Thin" pitchFamily="2" charset="0"/>
                <a:ea typeface="Roboto Thin" pitchFamily="2" charset="0"/>
              </a:rPr>
              <a:t>ebitda</a:t>
            </a:r>
            <a:r>
              <a:rPr lang="it-IT" altLang="en-US" sz="2800" b="1" dirty="0" smtClean="0">
                <a:solidFill>
                  <a:srgbClr val="6E6F72"/>
                </a:solidFill>
                <a:latin typeface="Roboto Thin" pitchFamily="2" charset="0"/>
                <a:ea typeface="Roboto Thin" pitchFamily="2" charset="0"/>
              </a:rPr>
              <a:t>: </a:t>
            </a:r>
            <a:r>
              <a:rPr lang="it-IT" altLang="en-US" sz="4400" b="1" dirty="0" smtClean="0">
                <a:solidFill>
                  <a:srgbClr val="6E6F72"/>
                </a:solidFill>
                <a:latin typeface="Roboto Thin" pitchFamily="2" charset="0"/>
                <a:ea typeface="Roboto Thin" pitchFamily="2" charset="0"/>
              </a:rPr>
              <a:t>€ 19.8 </a:t>
            </a:r>
            <a:r>
              <a:rPr lang="it-IT" altLang="en-US" sz="2800" b="1" dirty="0" smtClean="0">
                <a:solidFill>
                  <a:srgbClr val="6E6F72"/>
                </a:solidFill>
                <a:latin typeface="Roboto Thin" pitchFamily="2" charset="0"/>
                <a:ea typeface="Roboto Thin" pitchFamily="2" charset="0"/>
              </a:rPr>
              <a:t>(</a:t>
            </a:r>
            <a:r>
              <a:rPr lang="it-IT" altLang="en-US" sz="2800" b="1" dirty="0" err="1" smtClean="0">
                <a:solidFill>
                  <a:srgbClr val="6E6F72"/>
                </a:solidFill>
                <a:latin typeface="Roboto Thin" pitchFamily="2" charset="0"/>
                <a:ea typeface="Roboto Thin" pitchFamily="2" charset="0"/>
              </a:rPr>
              <a:t>incidence</a:t>
            </a:r>
            <a:r>
              <a:rPr lang="it-IT" altLang="en-US" sz="2800" b="1" dirty="0" smtClean="0">
                <a:solidFill>
                  <a:srgbClr val="6E6F72"/>
                </a:solidFill>
                <a:latin typeface="Roboto Thin" pitchFamily="2" charset="0"/>
                <a:ea typeface="Roboto Thin" pitchFamily="2" charset="0"/>
              </a:rPr>
              <a:t> on </a:t>
            </a:r>
            <a:r>
              <a:rPr lang="it-IT" altLang="en-US" sz="2800" b="1" dirty="0" err="1" smtClean="0">
                <a:solidFill>
                  <a:srgbClr val="6E6F72"/>
                </a:solidFill>
                <a:latin typeface="Roboto Thin" pitchFamily="2" charset="0"/>
                <a:ea typeface="Roboto Thin" pitchFamily="2" charset="0"/>
              </a:rPr>
              <a:t>sales</a:t>
            </a:r>
            <a:r>
              <a:rPr lang="it-IT" altLang="en-US" sz="2800" b="1" dirty="0" smtClean="0">
                <a:solidFill>
                  <a:srgbClr val="6E6F72"/>
                </a:solidFill>
                <a:latin typeface="Roboto Thin" pitchFamily="2" charset="0"/>
                <a:ea typeface="Roboto Thin" pitchFamily="2" charset="0"/>
              </a:rPr>
              <a:t> 12.2%)</a:t>
            </a:r>
          </a:p>
          <a:p>
            <a:pPr eaLnBrk="1" hangingPunct="1">
              <a:defRPr/>
            </a:pPr>
            <a:r>
              <a:rPr lang="it-IT" altLang="en-US" sz="2800" b="1" dirty="0" err="1" smtClean="0">
                <a:solidFill>
                  <a:srgbClr val="6E6F72"/>
                </a:solidFill>
                <a:latin typeface="Roboto Thin" pitchFamily="2" charset="0"/>
                <a:ea typeface="Roboto Thin" pitchFamily="2" charset="0"/>
              </a:rPr>
              <a:t>ebit</a:t>
            </a:r>
            <a:r>
              <a:rPr lang="it-IT" altLang="en-US" sz="2800" b="1" dirty="0" smtClean="0">
                <a:solidFill>
                  <a:srgbClr val="6E6F72"/>
                </a:solidFill>
                <a:latin typeface="Roboto Thin" pitchFamily="2" charset="0"/>
                <a:ea typeface="Roboto Thin" pitchFamily="2" charset="0"/>
              </a:rPr>
              <a:t>: </a:t>
            </a:r>
            <a:r>
              <a:rPr lang="it-IT" altLang="en-US" sz="4400" b="1" dirty="0" smtClean="0">
                <a:solidFill>
                  <a:srgbClr val="6E6F72"/>
                </a:solidFill>
                <a:latin typeface="Roboto Thin" pitchFamily="2" charset="0"/>
                <a:ea typeface="Roboto Thin" pitchFamily="2" charset="0"/>
              </a:rPr>
              <a:t>€ 13.9 </a:t>
            </a:r>
            <a:r>
              <a:rPr lang="it-IT" altLang="en-US" sz="2800" b="1" dirty="0" smtClean="0">
                <a:solidFill>
                  <a:srgbClr val="6E6F72"/>
                </a:solidFill>
                <a:latin typeface="Roboto Thin" pitchFamily="2" charset="0"/>
                <a:ea typeface="Roboto Thin" pitchFamily="2" charset="0"/>
              </a:rPr>
              <a:t>(</a:t>
            </a:r>
            <a:r>
              <a:rPr lang="it-IT" altLang="en-US" sz="2800" b="1" dirty="0" err="1" smtClean="0">
                <a:solidFill>
                  <a:srgbClr val="6E6F72"/>
                </a:solidFill>
                <a:latin typeface="Roboto Thin" pitchFamily="2" charset="0"/>
                <a:ea typeface="Roboto Thin" pitchFamily="2" charset="0"/>
              </a:rPr>
              <a:t>incidence</a:t>
            </a:r>
            <a:r>
              <a:rPr lang="it-IT" altLang="en-US" sz="2800" b="1" dirty="0" smtClean="0">
                <a:solidFill>
                  <a:srgbClr val="6E6F72"/>
                </a:solidFill>
                <a:latin typeface="Roboto Thin" pitchFamily="2" charset="0"/>
                <a:ea typeface="Roboto Thin" pitchFamily="2" charset="0"/>
              </a:rPr>
              <a:t> on </a:t>
            </a:r>
            <a:r>
              <a:rPr lang="it-IT" altLang="en-US" sz="2800" b="1" dirty="0" err="1" smtClean="0">
                <a:solidFill>
                  <a:srgbClr val="6E6F72"/>
                </a:solidFill>
                <a:latin typeface="Roboto Thin" pitchFamily="2" charset="0"/>
                <a:ea typeface="Roboto Thin" pitchFamily="2" charset="0"/>
              </a:rPr>
              <a:t>sales</a:t>
            </a:r>
            <a:r>
              <a:rPr lang="it-IT" altLang="en-US" sz="2800" b="1" dirty="0" smtClean="0">
                <a:solidFill>
                  <a:srgbClr val="6E6F72"/>
                </a:solidFill>
                <a:latin typeface="Roboto Thin" pitchFamily="2" charset="0"/>
                <a:ea typeface="Roboto Thin" pitchFamily="2" charset="0"/>
              </a:rPr>
              <a:t>  8.6%)</a:t>
            </a:r>
            <a:endParaRPr lang="it-IT" altLang="en-US" sz="1400" dirty="0" smtClean="0">
              <a:solidFill>
                <a:srgbClr val="6E6F72"/>
              </a:solidFill>
              <a:latin typeface="Roboto Thin" pitchFamily="2" charset="0"/>
              <a:ea typeface="Roboto Thin" pitchFamily="2" charset="0"/>
            </a:endParaRPr>
          </a:p>
          <a:p>
            <a:pPr eaLnBrk="1" hangingPunct="1">
              <a:defRPr/>
            </a:pPr>
            <a:r>
              <a:rPr lang="it-IT" altLang="en-US" sz="2800" b="1" dirty="0" smtClean="0">
                <a:solidFill>
                  <a:srgbClr val="6E6F72"/>
                </a:solidFill>
                <a:latin typeface="Roboto Thin" pitchFamily="2" charset="0"/>
                <a:ea typeface="Roboto Thin" pitchFamily="2" charset="0"/>
              </a:rPr>
              <a:t>net </a:t>
            </a:r>
            <a:r>
              <a:rPr lang="it-IT" altLang="en-US" sz="2800" b="1" dirty="0" err="1" smtClean="0">
                <a:solidFill>
                  <a:srgbClr val="6E6F72"/>
                </a:solidFill>
                <a:latin typeface="Roboto Thin" pitchFamily="2" charset="0"/>
                <a:ea typeface="Roboto Thin" pitchFamily="2" charset="0"/>
              </a:rPr>
              <a:t>result</a:t>
            </a:r>
            <a:r>
              <a:rPr lang="it-IT" altLang="en-US" sz="2800" b="1" dirty="0" smtClean="0">
                <a:solidFill>
                  <a:srgbClr val="6E6F72"/>
                </a:solidFill>
                <a:latin typeface="Roboto Thin" pitchFamily="2" charset="0"/>
                <a:ea typeface="Roboto Thin" pitchFamily="2" charset="0"/>
              </a:rPr>
              <a:t>: </a:t>
            </a:r>
            <a:r>
              <a:rPr lang="it-IT" altLang="en-US" sz="4400" b="1" dirty="0" smtClean="0">
                <a:solidFill>
                  <a:srgbClr val="6E6F72"/>
                </a:solidFill>
                <a:latin typeface="Roboto Thin" pitchFamily="2" charset="0"/>
                <a:ea typeface="Roboto Thin" pitchFamily="2" charset="0"/>
              </a:rPr>
              <a:t>€ 8,1 </a:t>
            </a:r>
            <a:r>
              <a:rPr lang="it-IT" altLang="en-US" sz="2800" b="1" dirty="0" smtClean="0">
                <a:solidFill>
                  <a:srgbClr val="6E6F72"/>
                </a:solidFill>
                <a:latin typeface="Roboto Thin" pitchFamily="2" charset="0"/>
                <a:ea typeface="Roboto Thin" pitchFamily="2" charset="0"/>
              </a:rPr>
              <a:t>(</a:t>
            </a:r>
            <a:r>
              <a:rPr lang="it-IT" altLang="en-US" sz="2800" b="1" dirty="0" err="1" smtClean="0">
                <a:solidFill>
                  <a:srgbClr val="6E6F72"/>
                </a:solidFill>
                <a:latin typeface="Roboto Thin" pitchFamily="2" charset="0"/>
                <a:ea typeface="Roboto Thin" pitchFamily="2" charset="0"/>
              </a:rPr>
              <a:t>incidence</a:t>
            </a:r>
            <a:r>
              <a:rPr lang="it-IT" altLang="en-US" sz="2800" b="1" dirty="0" smtClean="0">
                <a:solidFill>
                  <a:srgbClr val="6E6F72"/>
                </a:solidFill>
                <a:latin typeface="Roboto Thin" pitchFamily="2" charset="0"/>
                <a:ea typeface="Roboto Thin" pitchFamily="2" charset="0"/>
              </a:rPr>
              <a:t> on </a:t>
            </a:r>
            <a:r>
              <a:rPr lang="it-IT" altLang="en-US" sz="2800" b="1" dirty="0" err="1" smtClean="0">
                <a:solidFill>
                  <a:srgbClr val="6E6F72"/>
                </a:solidFill>
                <a:latin typeface="Roboto Thin" pitchFamily="2" charset="0"/>
                <a:ea typeface="Roboto Thin" pitchFamily="2" charset="0"/>
              </a:rPr>
              <a:t>sales</a:t>
            </a:r>
            <a:r>
              <a:rPr lang="it-IT" altLang="en-US" sz="2800" b="1" dirty="0" smtClean="0">
                <a:solidFill>
                  <a:srgbClr val="6E6F72"/>
                </a:solidFill>
                <a:latin typeface="Roboto Thin" pitchFamily="2" charset="0"/>
                <a:ea typeface="Roboto Thin" pitchFamily="2" charset="0"/>
              </a:rPr>
              <a:t> 5,0%)  </a:t>
            </a:r>
          </a:p>
        </p:txBody>
      </p:sp>
      <p:sp>
        <p:nvSpPr>
          <p:cNvPr id="12" name="Titolo 1"/>
          <p:cNvSpPr txBox="1">
            <a:spLocks/>
          </p:cNvSpPr>
          <p:nvPr/>
        </p:nvSpPr>
        <p:spPr bwMode="auto">
          <a:xfrm>
            <a:off x="4354295" y="1774352"/>
            <a:ext cx="7848584" cy="1318109"/>
          </a:xfrm>
          <a:prstGeom prst="rect">
            <a:avLst/>
          </a:prstGeom>
          <a:noFill/>
          <a:ln>
            <a:noFill/>
          </a:ln>
        </p:spPr>
        <p:txBody>
          <a:bodyPr lIns="65290" tIns="0" rIns="0" bIns="0" anchor="t"/>
          <a:lstStyle>
            <a:lvl1pPr algn="l" defTabSz="496888" rtl="0" eaLnBrk="0" fontAlgn="base" hangingPunct="0">
              <a:spcBef>
                <a:spcPct val="0"/>
              </a:spcBef>
              <a:spcAft>
                <a:spcPct val="0"/>
              </a:spcAft>
              <a:defRPr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496888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Roboto Thin" pitchFamily="2" charset="0"/>
              </a:defRPr>
            </a:lvl2pPr>
            <a:lvl3pPr algn="l" defTabSz="496888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Roboto Thin" pitchFamily="2" charset="0"/>
              </a:defRPr>
            </a:lvl3pPr>
            <a:lvl4pPr algn="l" defTabSz="496888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Roboto Thin" pitchFamily="2" charset="0"/>
              </a:defRPr>
            </a:lvl4pPr>
            <a:lvl5pPr algn="l" defTabSz="496888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Roboto Thin" pitchFamily="2" charset="0"/>
              </a:defRPr>
            </a:lvl5pPr>
            <a:lvl6pPr marL="457200" algn="l" defTabSz="496888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Roboto Thin" pitchFamily="2" charset="0"/>
              </a:defRPr>
            </a:lvl6pPr>
            <a:lvl7pPr marL="914400" algn="l" defTabSz="496888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Roboto Thin" pitchFamily="2" charset="0"/>
              </a:defRPr>
            </a:lvl7pPr>
            <a:lvl8pPr marL="1371600" algn="l" defTabSz="496888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Roboto Thin" pitchFamily="2" charset="0"/>
              </a:defRPr>
            </a:lvl8pPr>
            <a:lvl9pPr marL="1828800" algn="l" defTabSz="496888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Roboto Thin" pitchFamily="2" charset="0"/>
              </a:defRPr>
            </a:lvl9pPr>
          </a:lstStyle>
          <a:p>
            <a:pPr eaLnBrk="1" hangingPunct="1">
              <a:defRPr/>
            </a:pPr>
            <a:r>
              <a:rPr lang="it-IT" altLang="en-US" sz="2800" b="1" dirty="0" smtClean="0">
                <a:solidFill>
                  <a:srgbClr val="6E6F72"/>
                </a:solidFill>
                <a:latin typeface="Roboto Thin" pitchFamily="2" charset="0"/>
                <a:ea typeface="Roboto Thin" pitchFamily="2" charset="0"/>
              </a:rPr>
              <a:t>net </a:t>
            </a:r>
            <a:r>
              <a:rPr lang="it-IT" altLang="en-US" sz="2800" b="1" dirty="0" err="1" smtClean="0">
                <a:solidFill>
                  <a:srgbClr val="6E6F72"/>
                </a:solidFill>
                <a:latin typeface="Roboto Thin" pitchFamily="2" charset="0"/>
                <a:ea typeface="Roboto Thin" pitchFamily="2" charset="0"/>
              </a:rPr>
              <a:t>sales</a:t>
            </a:r>
            <a:r>
              <a:rPr lang="it-IT" altLang="en-US" sz="2800" b="1" dirty="0" smtClean="0">
                <a:solidFill>
                  <a:srgbClr val="6E6F72"/>
                </a:solidFill>
                <a:latin typeface="Roboto Thin" pitchFamily="2" charset="0"/>
                <a:ea typeface="Roboto Thin" pitchFamily="2" charset="0"/>
              </a:rPr>
              <a:t>: </a:t>
            </a:r>
            <a:r>
              <a:rPr lang="it-IT" altLang="en-US" sz="4400" b="1" dirty="0" smtClean="0">
                <a:solidFill>
                  <a:srgbClr val="6E6F72"/>
                </a:solidFill>
                <a:latin typeface="Roboto Thin" pitchFamily="2" charset="0"/>
                <a:ea typeface="Roboto Thin" pitchFamily="2" charset="0"/>
              </a:rPr>
              <a:t>€ 162.3  (+0.5%)</a:t>
            </a:r>
            <a:endParaRPr lang="it-IT" altLang="en-US" sz="2800" b="1" dirty="0" smtClean="0">
              <a:solidFill>
                <a:srgbClr val="6E6F72"/>
              </a:solidFill>
              <a:latin typeface="Roboto Thin" pitchFamily="2" charset="0"/>
              <a:ea typeface="Roboto Thin" pitchFamily="2" charset="0"/>
            </a:endParaRPr>
          </a:p>
          <a:p>
            <a:pPr eaLnBrk="1" hangingPunct="1">
              <a:defRPr/>
            </a:pPr>
            <a:r>
              <a:rPr lang="it-IT" altLang="en-US" sz="2800" b="1" dirty="0" smtClean="0">
                <a:solidFill>
                  <a:srgbClr val="6E6F72"/>
                </a:solidFill>
                <a:latin typeface="Roboto Thin" pitchFamily="2" charset="0"/>
                <a:ea typeface="Roboto Thin" pitchFamily="2" charset="0"/>
              </a:rPr>
              <a:t>net </a:t>
            </a:r>
            <a:r>
              <a:rPr lang="it-IT" altLang="en-US" sz="2800" b="1" dirty="0" err="1" smtClean="0">
                <a:solidFill>
                  <a:srgbClr val="6E6F72"/>
                </a:solidFill>
                <a:latin typeface="Roboto Thin" pitchFamily="2" charset="0"/>
                <a:ea typeface="Roboto Thin" pitchFamily="2" charset="0"/>
              </a:rPr>
              <a:t>financial</a:t>
            </a:r>
            <a:r>
              <a:rPr lang="it-IT" altLang="en-US" sz="2800" b="1" dirty="0" smtClean="0">
                <a:solidFill>
                  <a:srgbClr val="6E6F72"/>
                </a:solidFill>
                <a:latin typeface="Roboto Thin" pitchFamily="2" charset="0"/>
                <a:ea typeface="Roboto Thin" pitchFamily="2" charset="0"/>
              </a:rPr>
              <a:t> position.:  positive  </a:t>
            </a:r>
            <a:r>
              <a:rPr lang="it-IT" altLang="en-US" sz="4400" b="1" dirty="0" smtClean="0">
                <a:solidFill>
                  <a:srgbClr val="6E6F72"/>
                </a:solidFill>
                <a:latin typeface="Roboto Thin" pitchFamily="2" charset="0"/>
                <a:ea typeface="Roboto Thin" pitchFamily="2" charset="0"/>
              </a:rPr>
              <a:t>€ 18.9</a:t>
            </a:r>
            <a:endParaRPr lang="it-IT" altLang="en-US" sz="2800" b="1" dirty="0" smtClean="0">
              <a:solidFill>
                <a:srgbClr val="6E6F72"/>
              </a:solidFill>
              <a:latin typeface="Roboto Thin" pitchFamily="2" charset="0"/>
              <a:ea typeface="Roboto Thin" pitchFamily="2" charset="0"/>
            </a:endParaRPr>
          </a:p>
        </p:txBody>
      </p:sp>
      <p:sp>
        <p:nvSpPr>
          <p:cNvPr id="14" name="Rettangolo 13"/>
          <p:cNvSpPr/>
          <p:nvPr/>
        </p:nvSpPr>
        <p:spPr>
          <a:xfrm>
            <a:off x="424946" y="5998420"/>
            <a:ext cx="58702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1200" dirty="0" smtClean="0">
                <a:solidFill>
                  <a:srgbClr val="6D6E7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€/</a:t>
            </a:r>
            <a:r>
              <a:rPr lang="it-IT" sz="1200" dirty="0" err="1" smtClean="0">
                <a:solidFill>
                  <a:srgbClr val="6D6E7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mln</a:t>
            </a:r>
            <a:endParaRPr lang="it-IT" sz="1200" dirty="0" smtClean="0">
              <a:solidFill>
                <a:srgbClr val="6D6E71"/>
              </a:solidFill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08053365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Oggetto 13" hidden="1"/>
          <p:cNvGraphicFramePr>
            <a:graphicFrameLocks noChangeAspect="1"/>
          </p:cNvGraphicFramePr>
          <p:nvPr/>
        </p:nvGraphicFramePr>
        <p:xfrm>
          <a:off x="1587" y="1588"/>
          <a:ext cx="1587" cy="1587"/>
        </p:xfrm>
        <a:graphic>
          <a:graphicData uri="http://schemas.openxmlformats.org/presentationml/2006/ole">
            <p:oleObj spid="_x0000_s549890" name="Diapositiva think-cell" r:id="rId4" imgW="216" imgH="216" progId="TCLayout.ActiveDocument.1">
              <p:embed/>
            </p:oleObj>
          </a:graphicData>
        </a:graphic>
      </p:graphicFrame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15C8E-8325-4EA0-8D60-197EA95E9C0B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3" name="Rettangolo 2"/>
          <p:cNvSpPr/>
          <p:nvPr/>
        </p:nvSpPr>
        <p:spPr>
          <a:xfrm>
            <a:off x="9448800" y="215900"/>
            <a:ext cx="2743200" cy="6642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Figura a mano libera 6"/>
          <p:cNvSpPr/>
          <p:nvPr/>
        </p:nvSpPr>
        <p:spPr>
          <a:xfrm>
            <a:off x="1557" y="-17092"/>
            <a:ext cx="12235074" cy="6896193"/>
          </a:xfrm>
          <a:custGeom>
            <a:avLst/>
            <a:gdLst>
              <a:gd name="connsiteX0" fmla="*/ 0 w 12224825"/>
              <a:gd name="connsiteY0" fmla="*/ 6879102 h 6893170"/>
              <a:gd name="connsiteX1" fmla="*/ 28136 w 12224825"/>
              <a:gd name="connsiteY1" fmla="*/ 6049108 h 6893170"/>
              <a:gd name="connsiteX2" fmla="*/ 8412480 w 12224825"/>
              <a:gd name="connsiteY2" fmla="*/ 14068 h 6893170"/>
              <a:gd name="connsiteX3" fmla="*/ 12210757 w 12224825"/>
              <a:gd name="connsiteY3" fmla="*/ 0 h 6893170"/>
              <a:gd name="connsiteX4" fmla="*/ 12224825 w 12224825"/>
              <a:gd name="connsiteY4" fmla="*/ 6893170 h 6893170"/>
              <a:gd name="connsiteX5" fmla="*/ 0 w 12224825"/>
              <a:gd name="connsiteY5" fmla="*/ 6879102 h 6893170"/>
              <a:gd name="connsiteX0" fmla="*/ 0 w 12228926"/>
              <a:gd name="connsiteY0" fmla="*/ 6896228 h 6910296"/>
              <a:gd name="connsiteX1" fmla="*/ 28136 w 12228926"/>
              <a:gd name="connsiteY1" fmla="*/ 6066234 h 6910296"/>
              <a:gd name="connsiteX2" fmla="*/ 8412480 w 12228926"/>
              <a:gd name="connsiteY2" fmla="*/ 31194 h 6910296"/>
              <a:gd name="connsiteX3" fmla="*/ 12227848 w 12228926"/>
              <a:gd name="connsiteY3" fmla="*/ 0 h 6910296"/>
              <a:gd name="connsiteX4" fmla="*/ 12224825 w 12228926"/>
              <a:gd name="connsiteY4" fmla="*/ 6910296 h 6910296"/>
              <a:gd name="connsiteX5" fmla="*/ 0 w 12228926"/>
              <a:gd name="connsiteY5" fmla="*/ 6896228 h 6910296"/>
              <a:gd name="connsiteX0" fmla="*/ 0 w 12228926"/>
              <a:gd name="connsiteY0" fmla="*/ 6896228 h 6910296"/>
              <a:gd name="connsiteX1" fmla="*/ 28136 w 12228926"/>
              <a:gd name="connsiteY1" fmla="*/ 6066234 h 6910296"/>
              <a:gd name="connsiteX2" fmla="*/ 8421025 w 12228926"/>
              <a:gd name="connsiteY2" fmla="*/ 14068 h 6910296"/>
              <a:gd name="connsiteX3" fmla="*/ 12227848 w 12228926"/>
              <a:gd name="connsiteY3" fmla="*/ 0 h 6910296"/>
              <a:gd name="connsiteX4" fmla="*/ 12224825 w 12228926"/>
              <a:gd name="connsiteY4" fmla="*/ 6910296 h 6910296"/>
              <a:gd name="connsiteX5" fmla="*/ 0 w 12228926"/>
              <a:gd name="connsiteY5" fmla="*/ 6896228 h 6910296"/>
              <a:gd name="connsiteX0" fmla="*/ 33857 w 12262783"/>
              <a:gd name="connsiteY0" fmla="*/ 6896228 h 6910296"/>
              <a:gd name="connsiteX1" fmla="*/ 0 w 12262783"/>
              <a:gd name="connsiteY1" fmla="*/ 6097294 h 6910296"/>
              <a:gd name="connsiteX2" fmla="*/ 8454882 w 12262783"/>
              <a:gd name="connsiteY2" fmla="*/ 14068 h 6910296"/>
              <a:gd name="connsiteX3" fmla="*/ 12261705 w 12262783"/>
              <a:gd name="connsiteY3" fmla="*/ 0 h 6910296"/>
              <a:gd name="connsiteX4" fmla="*/ 12258682 w 12262783"/>
              <a:gd name="connsiteY4" fmla="*/ 6910296 h 6910296"/>
              <a:gd name="connsiteX5" fmla="*/ 33857 w 12262783"/>
              <a:gd name="connsiteY5" fmla="*/ 6896228 h 6910296"/>
              <a:gd name="connsiteX0" fmla="*/ 6148 w 12235074"/>
              <a:gd name="connsiteY0" fmla="*/ 6896228 h 6910296"/>
              <a:gd name="connsiteX1" fmla="*/ 0 w 12235074"/>
              <a:gd name="connsiteY1" fmla="*/ 6069528 h 6910296"/>
              <a:gd name="connsiteX2" fmla="*/ 8427173 w 12235074"/>
              <a:gd name="connsiteY2" fmla="*/ 14068 h 6910296"/>
              <a:gd name="connsiteX3" fmla="*/ 12233996 w 12235074"/>
              <a:gd name="connsiteY3" fmla="*/ 0 h 6910296"/>
              <a:gd name="connsiteX4" fmla="*/ 12230973 w 12235074"/>
              <a:gd name="connsiteY4" fmla="*/ 6910296 h 6910296"/>
              <a:gd name="connsiteX5" fmla="*/ 6148 w 12235074"/>
              <a:gd name="connsiteY5" fmla="*/ 6896228 h 6910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235074" h="6910296">
                <a:moveTo>
                  <a:pt x="6148" y="6896228"/>
                </a:moveTo>
                <a:cubicBezTo>
                  <a:pt x="4099" y="6620661"/>
                  <a:pt x="2049" y="6345095"/>
                  <a:pt x="0" y="6069528"/>
                </a:cubicBezTo>
                <a:lnTo>
                  <a:pt x="8427173" y="14068"/>
                </a:lnTo>
                <a:lnTo>
                  <a:pt x="12233996" y="0"/>
                </a:lnTo>
                <a:cubicBezTo>
                  <a:pt x="12238685" y="2297723"/>
                  <a:pt x="12226284" y="4612573"/>
                  <a:pt x="12230973" y="6910296"/>
                </a:cubicBezTo>
                <a:lnTo>
                  <a:pt x="6148" y="6896228"/>
                </a:lnTo>
                <a:close/>
              </a:path>
            </a:pathLst>
          </a:custGeom>
          <a:solidFill>
            <a:srgbClr val="BAB9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object 8"/>
          <p:cNvSpPr/>
          <p:nvPr/>
        </p:nvSpPr>
        <p:spPr>
          <a:xfrm>
            <a:off x="10472088" y="4452174"/>
            <a:ext cx="1664865" cy="2416587"/>
          </a:xfrm>
          <a:custGeom>
            <a:avLst/>
            <a:gdLst/>
            <a:ahLst/>
            <a:cxnLst/>
            <a:rect l="l" t="t" r="r" b="b"/>
            <a:pathLst>
              <a:path w="1657984" h="2378710">
                <a:moveTo>
                  <a:pt x="1657571" y="14"/>
                </a:moveTo>
                <a:lnTo>
                  <a:pt x="0" y="1190713"/>
                </a:lnTo>
                <a:lnTo>
                  <a:pt x="1657571" y="2378098"/>
                </a:lnTo>
                <a:lnTo>
                  <a:pt x="1657571" y="14"/>
                </a:lnTo>
              </a:path>
            </a:pathLst>
          </a:custGeom>
          <a:solidFill>
            <a:srgbClr val="6E6F72">
              <a:alpha val="6980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8"/>
          <p:cNvSpPr/>
          <p:nvPr/>
        </p:nvSpPr>
        <p:spPr>
          <a:xfrm flipH="1">
            <a:off x="10465837" y="3252178"/>
            <a:ext cx="1664262" cy="2401808"/>
          </a:xfrm>
          <a:custGeom>
            <a:avLst/>
            <a:gdLst/>
            <a:ahLst/>
            <a:cxnLst/>
            <a:rect l="l" t="t" r="r" b="b"/>
            <a:pathLst>
              <a:path w="1657984" h="2378710">
                <a:moveTo>
                  <a:pt x="1657571" y="14"/>
                </a:moveTo>
                <a:lnTo>
                  <a:pt x="0" y="1190713"/>
                </a:lnTo>
                <a:lnTo>
                  <a:pt x="1657571" y="2378098"/>
                </a:lnTo>
                <a:lnTo>
                  <a:pt x="1657571" y="14"/>
                </a:lnTo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3" name="Segnaposto contenuto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50061" y="5717940"/>
            <a:ext cx="2750950" cy="255210"/>
          </a:xfrm>
          <a:prstGeom prst="rect">
            <a:avLst/>
          </a:prstGeom>
        </p:spPr>
      </p:pic>
      <p:sp>
        <p:nvSpPr>
          <p:cNvPr id="10" name="Titolo 1"/>
          <p:cNvSpPr txBox="1">
            <a:spLocks/>
          </p:cNvSpPr>
          <p:nvPr/>
        </p:nvSpPr>
        <p:spPr bwMode="auto">
          <a:xfrm>
            <a:off x="947014" y="3091536"/>
            <a:ext cx="9797159" cy="1318109"/>
          </a:xfrm>
          <a:prstGeom prst="rect">
            <a:avLst/>
          </a:prstGeom>
          <a:noFill/>
          <a:ln>
            <a:noFill/>
          </a:ln>
        </p:spPr>
        <p:txBody>
          <a:bodyPr lIns="65290" tIns="0" rIns="0" bIns="0" anchor="ctr"/>
          <a:lstStyle>
            <a:lvl1pPr algn="l" defTabSz="496888" rtl="0" eaLnBrk="0" fontAlgn="base" hangingPunct="0">
              <a:spcBef>
                <a:spcPct val="0"/>
              </a:spcBef>
              <a:spcAft>
                <a:spcPct val="0"/>
              </a:spcAft>
              <a:defRPr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496888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Roboto Thin" pitchFamily="2" charset="0"/>
              </a:defRPr>
            </a:lvl2pPr>
            <a:lvl3pPr algn="l" defTabSz="496888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Roboto Thin" pitchFamily="2" charset="0"/>
              </a:defRPr>
            </a:lvl3pPr>
            <a:lvl4pPr algn="l" defTabSz="496888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Roboto Thin" pitchFamily="2" charset="0"/>
              </a:defRPr>
            </a:lvl4pPr>
            <a:lvl5pPr algn="l" defTabSz="496888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Roboto Thin" pitchFamily="2" charset="0"/>
              </a:defRPr>
            </a:lvl5pPr>
            <a:lvl6pPr marL="457200" algn="l" defTabSz="496888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Roboto Thin" pitchFamily="2" charset="0"/>
              </a:defRPr>
            </a:lvl6pPr>
            <a:lvl7pPr marL="914400" algn="l" defTabSz="496888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Roboto Thin" pitchFamily="2" charset="0"/>
              </a:defRPr>
            </a:lvl7pPr>
            <a:lvl8pPr marL="1371600" algn="l" defTabSz="496888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Roboto Thin" pitchFamily="2" charset="0"/>
              </a:defRPr>
            </a:lvl8pPr>
            <a:lvl9pPr marL="1828800" algn="l" defTabSz="496888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Roboto Thin" pitchFamily="2" charset="0"/>
              </a:defRPr>
            </a:lvl9pPr>
          </a:lstStyle>
          <a:p>
            <a:pPr algn="ctr" eaLnBrk="1" hangingPunct="1">
              <a:defRPr/>
            </a:pPr>
            <a:r>
              <a:rPr lang="it-IT" altLang="en-US" sz="4400" dirty="0" err="1" smtClean="0">
                <a:solidFill>
                  <a:srgbClr val="6E6F72"/>
                </a:solidFill>
                <a:latin typeface="Roboto Thin" pitchFamily="2" charset="0"/>
                <a:ea typeface="Roboto Thin" pitchFamily="2" charset="0"/>
              </a:rPr>
              <a:t>shareholders</a:t>
            </a:r>
            <a:r>
              <a:rPr lang="it-IT" altLang="en-US" sz="4400" dirty="0" smtClean="0">
                <a:solidFill>
                  <a:srgbClr val="6E6F72"/>
                </a:solidFill>
                <a:latin typeface="Roboto Thin" pitchFamily="2" charset="0"/>
                <a:ea typeface="Roboto Thin" pitchFamily="2" charset="0"/>
              </a:rPr>
              <a:t> and </a:t>
            </a:r>
            <a:r>
              <a:rPr lang="it-IT" altLang="en-US" sz="4400" dirty="0" err="1" smtClean="0">
                <a:solidFill>
                  <a:srgbClr val="6E6F72"/>
                </a:solidFill>
                <a:latin typeface="Roboto Thin" pitchFamily="2" charset="0"/>
                <a:ea typeface="Roboto Thin" pitchFamily="2" charset="0"/>
              </a:rPr>
              <a:t>B.o.D.</a:t>
            </a:r>
            <a:r>
              <a:rPr lang="it-IT" altLang="en-US" sz="4400" dirty="0" smtClean="0">
                <a:solidFill>
                  <a:srgbClr val="6E6F72"/>
                </a:solidFill>
                <a:latin typeface="Roboto Thin" pitchFamily="2" charset="0"/>
                <a:ea typeface="Roboto Thin" pitchFamily="2" charset="0"/>
              </a:rPr>
              <a:t> </a:t>
            </a:r>
            <a:r>
              <a:rPr lang="it-IT" altLang="en-US" sz="4400" dirty="0" err="1" smtClean="0">
                <a:solidFill>
                  <a:srgbClr val="6E6F72"/>
                </a:solidFill>
                <a:latin typeface="Roboto Thin" pitchFamily="2" charset="0"/>
                <a:ea typeface="Roboto Thin" pitchFamily="2" charset="0"/>
              </a:rPr>
              <a:t>structure</a:t>
            </a:r>
            <a:endParaRPr lang="it-IT" altLang="en-US" sz="4400" dirty="0" smtClean="0">
              <a:solidFill>
                <a:srgbClr val="6E6F72"/>
              </a:solidFill>
              <a:latin typeface="Roboto Thin" pitchFamily="2" charset="0"/>
              <a:ea typeface="Roboto Thin" pitchFamily="2" charset="0"/>
            </a:endParaRPr>
          </a:p>
          <a:p>
            <a:pPr algn="ctr" eaLnBrk="1" hangingPunct="1">
              <a:defRPr/>
            </a:pPr>
            <a:r>
              <a:rPr lang="it-IT" altLang="en-US" sz="4400" dirty="0" smtClean="0">
                <a:solidFill>
                  <a:srgbClr val="6E6F72"/>
                </a:solidFill>
                <a:latin typeface="Roboto Thin" pitchFamily="2" charset="0"/>
                <a:ea typeface="Roboto Thin" pitchFamily="2" charset="0"/>
              </a:rPr>
              <a:t> 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782714" y="680126"/>
            <a:ext cx="10190086" cy="2182812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600" kern="1200">
                <a:solidFill>
                  <a:schemeClr val="tx1">
                    <a:lumMod val="75000"/>
                    <a:lumOff val="25000"/>
                  </a:schemeClr>
                </a:solidFill>
                <a:latin typeface="Roboto Thin" pitchFamily="2" charset="0"/>
                <a:ea typeface="Roboto Thin" pitchFamily="2" charset="0"/>
                <a:cs typeface="+mj-cs"/>
              </a:defRPr>
            </a:lvl1pPr>
          </a:lstStyle>
          <a:p>
            <a:r>
              <a:rPr lang="it-IT" altLang="en-US" sz="3600" dirty="0" err="1" smtClean="0">
                <a:solidFill>
                  <a:srgbClr val="707173"/>
                </a:solidFill>
                <a:latin typeface="Roboto Thin"/>
              </a:rPr>
              <a:t>Shareholders</a:t>
            </a:r>
            <a:endParaRPr lang="en-US" sz="3600" dirty="0">
              <a:solidFill>
                <a:srgbClr val="707173"/>
              </a:solidFill>
              <a:latin typeface="Roboto Thi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08053365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" name="Oggetto 28" hidden="1"/>
          <p:cNvGraphicFramePr>
            <a:graphicFrameLocks noChangeAspect="1"/>
          </p:cNvGraphicFramePr>
          <p:nvPr/>
        </p:nvGraphicFramePr>
        <p:xfrm>
          <a:off x="1587" y="1588"/>
          <a:ext cx="1587" cy="1587"/>
        </p:xfrm>
        <a:graphic>
          <a:graphicData uri="http://schemas.openxmlformats.org/presentationml/2006/ole">
            <p:oleObj spid="_x0000_s652290" name="Diapositiva think-cell" r:id="rId4" imgW="216" imgH="216" progId="TCLayout.ActiveDocument.1">
              <p:embed/>
            </p:oleObj>
          </a:graphicData>
        </a:graphic>
      </p:graphicFrame>
      <p:graphicFrame>
        <p:nvGraphicFramePr>
          <p:cNvPr id="33" name="Grafico 32"/>
          <p:cNvGraphicFramePr/>
          <p:nvPr>
            <p:extLst>
              <p:ext uri="{D42A27DB-BD31-4B8C-83A1-F6EECF244321}">
                <p14:modId xmlns:p14="http://schemas.microsoft.com/office/powerpoint/2010/main" xmlns="" val="936049258"/>
              </p:ext>
            </p:extLst>
          </p:nvPr>
        </p:nvGraphicFramePr>
        <p:xfrm>
          <a:off x="3233056" y="1959429"/>
          <a:ext cx="5519057" cy="44740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5" name="Text Box 12"/>
          <p:cNvSpPr txBox="1">
            <a:spLocks noChangeArrowheads="1"/>
          </p:cNvSpPr>
          <p:nvPr/>
        </p:nvSpPr>
        <p:spPr bwMode="auto">
          <a:xfrm>
            <a:off x="491958" y="2552035"/>
            <a:ext cx="3971173" cy="1332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8688" tIns="64345" rIns="128688" bIns="64345" anchor="ctr" anchorCtr="1">
            <a:spAutoFit/>
          </a:bodyPr>
          <a:lstStyle/>
          <a:p>
            <a:pPr algn="r" defTabSz="642506">
              <a:lnSpc>
                <a:spcPct val="74000"/>
              </a:lnSpc>
              <a:spcBef>
                <a:spcPct val="50000"/>
              </a:spcBef>
              <a:buClr>
                <a:srgbClr val="000000"/>
              </a:buClr>
              <a:buSzPct val="100000"/>
            </a:pPr>
            <a:r>
              <a:rPr lang="it-IT" sz="2400" dirty="0" err="1" smtClean="0">
                <a:solidFill>
                  <a:srgbClr val="6D6E7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Bi.Fin</a:t>
            </a:r>
            <a:r>
              <a:rPr lang="it-IT" sz="2400" dirty="0" smtClean="0">
                <a:solidFill>
                  <a:srgbClr val="6D6E7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s.r.l  (</a:t>
            </a:r>
            <a:r>
              <a:rPr lang="it-IT" sz="2400" dirty="0">
                <a:solidFill>
                  <a:srgbClr val="6D6E7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Selci family)</a:t>
            </a:r>
          </a:p>
          <a:p>
            <a:pPr algn="r" defTabSz="642506">
              <a:lnSpc>
                <a:spcPct val="74000"/>
              </a:lnSpc>
              <a:spcBef>
                <a:spcPct val="50000"/>
              </a:spcBef>
              <a:buClr>
                <a:srgbClr val="000000"/>
              </a:buClr>
              <a:buSzPct val="100000"/>
            </a:pPr>
            <a:r>
              <a:rPr lang="it-IT" sz="2400" dirty="0" smtClean="0">
                <a:solidFill>
                  <a:srgbClr val="6D6E7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free </a:t>
            </a:r>
            <a:r>
              <a:rPr lang="it-IT" sz="2400" dirty="0" err="1" smtClean="0">
                <a:solidFill>
                  <a:srgbClr val="6D6E7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float</a:t>
            </a:r>
            <a:endParaRPr lang="it-IT" sz="2400" dirty="0" smtClean="0">
              <a:solidFill>
                <a:srgbClr val="6D6E71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  <a:p>
            <a:pPr algn="r" defTabSz="642506">
              <a:lnSpc>
                <a:spcPct val="74000"/>
              </a:lnSpc>
              <a:spcBef>
                <a:spcPct val="50000"/>
              </a:spcBef>
              <a:buClr>
                <a:srgbClr val="000000"/>
              </a:buClr>
              <a:buSzPct val="100000"/>
            </a:pPr>
            <a:endParaRPr lang="it-IT" sz="2400" dirty="0">
              <a:solidFill>
                <a:srgbClr val="6D6E71"/>
              </a:solidFill>
              <a:cs typeface="Arial" pitchFamily="34" charset="0"/>
            </a:endParaRPr>
          </a:p>
        </p:txBody>
      </p:sp>
      <p:graphicFrame>
        <p:nvGraphicFramePr>
          <p:cNvPr id="13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394683954"/>
              </p:ext>
            </p:extLst>
          </p:nvPr>
        </p:nvGraphicFramePr>
        <p:xfrm>
          <a:off x="4595208" y="1611084"/>
          <a:ext cx="4737813" cy="22998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2485972" y="1300284"/>
            <a:ext cx="360676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679229"/>
            <a:r>
              <a:rPr lang="it-IT" sz="13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€/</a:t>
            </a:r>
            <a:r>
              <a:rPr lang="it-IT" sz="1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MIL</a:t>
            </a:r>
            <a:endParaRPr lang="en-GB" sz="1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4354674" y="2653689"/>
            <a:ext cx="456813" cy="198373"/>
          </a:xfrm>
          <a:prstGeom prst="rect">
            <a:avLst/>
          </a:prstGeom>
          <a:solidFill>
            <a:schemeClr val="accent6">
              <a:lumMod val="50000"/>
            </a:schemeClr>
          </a:solidFill>
          <a:ln w="9525">
            <a:noFill/>
            <a:round/>
            <a:headEnd/>
            <a:tailEnd/>
          </a:ln>
        </p:spPr>
        <p:txBody>
          <a:bodyPr wrap="none" lIns="130749" tIns="65374" rIns="130749" bIns="65374" anchor="ctr"/>
          <a:lstStyle/>
          <a:p>
            <a:pPr defTabSz="642506">
              <a:spcBef>
                <a:spcPct val="75000"/>
              </a:spcBef>
              <a:buClr>
                <a:srgbClr val="000000"/>
              </a:buClr>
              <a:buSzPct val="45000"/>
            </a:pPr>
            <a:endParaRPr lang="it-IT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14"/>
          <p:cNvSpPr>
            <a:spLocks noChangeArrowheads="1"/>
          </p:cNvSpPr>
          <p:nvPr/>
        </p:nvSpPr>
        <p:spPr bwMode="auto">
          <a:xfrm>
            <a:off x="4409024" y="4378793"/>
            <a:ext cx="639222" cy="2143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130749" tIns="65374" rIns="130749" bIns="65374" anchor="ctr"/>
          <a:lstStyle/>
          <a:p>
            <a:pPr defTabSz="642506">
              <a:spcBef>
                <a:spcPct val="75000"/>
              </a:spcBef>
              <a:buClr>
                <a:srgbClr val="000000"/>
              </a:buClr>
              <a:buSzPct val="45000"/>
            </a:pPr>
            <a:endParaRPr lang="it-IT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CasellaDiTesto 21"/>
          <p:cNvSpPr txBox="1"/>
          <p:nvPr/>
        </p:nvSpPr>
        <p:spPr>
          <a:xfrm>
            <a:off x="0" y="6452982"/>
            <a:ext cx="4273121" cy="274192"/>
          </a:xfrm>
          <a:prstGeom prst="rect">
            <a:avLst/>
          </a:prstGeom>
          <a:noFill/>
        </p:spPr>
        <p:txBody>
          <a:bodyPr wrap="square" lIns="134380" tIns="67190" rIns="134380" bIns="67190" rtlCol="0">
            <a:spAutoFit/>
          </a:bodyPr>
          <a:lstStyle/>
          <a:p>
            <a:r>
              <a:rPr lang="it-IT" sz="900" dirty="0" smtClean="0">
                <a:solidFill>
                  <a:srgbClr val="6D6E7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Source:</a:t>
            </a:r>
            <a:r>
              <a:rPr lang="it-IT" sz="900" dirty="0" smtClean="0">
                <a:solidFill>
                  <a:srgbClr val="6D6E7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Bloomberg</a:t>
            </a:r>
            <a:endParaRPr lang="it-IT" sz="900" dirty="0">
              <a:solidFill>
                <a:srgbClr val="6D6E71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16" name="Segnaposto numero diapositiva 1"/>
          <p:cNvSpPr txBox="1">
            <a:spLocks/>
          </p:cNvSpPr>
          <p:nvPr/>
        </p:nvSpPr>
        <p:spPr>
          <a:xfrm>
            <a:off x="834740" y="6135222"/>
            <a:ext cx="27432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dirty="0">
              <a:solidFill>
                <a:srgbClr val="6D6E71"/>
              </a:solidFill>
            </a:endParaRPr>
          </a:p>
        </p:txBody>
      </p:sp>
      <p:sp>
        <p:nvSpPr>
          <p:cNvPr id="17" name="Rettangolo 16"/>
          <p:cNvSpPr/>
          <p:nvPr/>
        </p:nvSpPr>
        <p:spPr>
          <a:xfrm>
            <a:off x="9547029" y="338025"/>
            <a:ext cx="2060771" cy="2903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0" name="Rettangolo 19"/>
          <p:cNvSpPr/>
          <p:nvPr/>
        </p:nvSpPr>
        <p:spPr>
          <a:xfrm>
            <a:off x="11418048" y="5787079"/>
            <a:ext cx="773952" cy="7664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1" name="Triangolo rettangolo 20"/>
          <p:cNvSpPr/>
          <p:nvPr/>
        </p:nvSpPr>
        <p:spPr>
          <a:xfrm rot="10800000" flipV="1">
            <a:off x="11000408" y="6010531"/>
            <a:ext cx="1156638" cy="814811"/>
          </a:xfrm>
          <a:prstGeom prst="rtTriangle">
            <a:avLst/>
          </a:prstGeom>
          <a:solidFill>
            <a:srgbClr val="BDBB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3" name="Triangolo rettangolo 22"/>
          <p:cNvSpPr/>
          <p:nvPr/>
        </p:nvSpPr>
        <p:spPr>
          <a:xfrm flipV="1">
            <a:off x="11029334" y="6020302"/>
            <a:ext cx="1158934" cy="830453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4" name="Triangolo rettangolo 23"/>
          <p:cNvSpPr/>
          <p:nvPr/>
        </p:nvSpPr>
        <p:spPr>
          <a:xfrm flipV="1">
            <a:off x="10790409" y="5844728"/>
            <a:ext cx="1402597" cy="1005053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5" name="Triangolo rettangolo 24"/>
          <p:cNvSpPr/>
          <p:nvPr/>
        </p:nvSpPr>
        <p:spPr>
          <a:xfrm flipV="1">
            <a:off x="10801295" y="5853284"/>
            <a:ext cx="1375520" cy="939508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6" name="Title 1"/>
          <p:cNvSpPr txBox="1">
            <a:spLocks/>
          </p:cNvSpPr>
          <p:nvPr/>
        </p:nvSpPr>
        <p:spPr>
          <a:xfrm>
            <a:off x="174171" y="865188"/>
            <a:ext cx="12017829" cy="95186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600" kern="1200">
                <a:solidFill>
                  <a:schemeClr val="tx1">
                    <a:lumMod val="75000"/>
                    <a:lumOff val="25000"/>
                  </a:schemeClr>
                </a:solidFill>
                <a:latin typeface="Roboto Thin" pitchFamily="2" charset="0"/>
                <a:ea typeface="Roboto Thin" pitchFamily="2" charset="0"/>
                <a:cs typeface="+mj-cs"/>
              </a:defRPr>
            </a:lvl1pPr>
          </a:lstStyle>
          <a:p>
            <a:r>
              <a:rPr lang="en-US" sz="3600" dirty="0" smtClean="0">
                <a:solidFill>
                  <a:srgbClr val="6D6E71"/>
                </a:solidFill>
              </a:rPr>
              <a:t>Shareholders breakdown by ownership – Board of Directors </a:t>
            </a:r>
            <a:r>
              <a:rPr lang="en-US" sz="3600" dirty="0" smtClean="0">
                <a:solidFill>
                  <a:srgbClr val="6D6E71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 </a:t>
            </a:r>
            <a:endParaRPr lang="en-US" sz="3600" dirty="0">
              <a:solidFill>
                <a:srgbClr val="6D6E71"/>
              </a:solidFill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sp>
        <p:nvSpPr>
          <p:cNvPr id="34" name="Rectangle 9"/>
          <p:cNvSpPr>
            <a:spLocks noChangeArrowheads="1"/>
          </p:cNvSpPr>
          <p:nvPr/>
        </p:nvSpPr>
        <p:spPr bwMode="auto">
          <a:xfrm>
            <a:off x="4351584" y="3110881"/>
            <a:ext cx="449016" cy="220147"/>
          </a:xfrm>
          <a:prstGeom prst="rect">
            <a:avLst/>
          </a:prstGeom>
          <a:solidFill>
            <a:schemeClr val="bg2">
              <a:lumMod val="50000"/>
            </a:schemeClr>
          </a:solidFill>
          <a:ln w="9525">
            <a:noFill/>
            <a:round/>
            <a:headEnd/>
            <a:tailEnd/>
          </a:ln>
        </p:spPr>
        <p:txBody>
          <a:bodyPr wrap="none" lIns="130749" tIns="65374" rIns="130749" bIns="65374" anchor="ctr"/>
          <a:lstStyle/>
          <a:p>
            <a:pPr defTabSz="642506">
              <a:spcBef>
                <a:spcPct val="75000"/>
              </a:spcBef>
              <a:buClr>
                <a:srgbClr val="000000"/>
              </a:buClr>
              <a:buSzPct val="45000"/>
            </a:pPr>
            <a:endParaRPr lang="it-IT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Text Box 12"/>
          <p:cNvSpPr txBox="1">
            <a:spLocks noChangeArrowheads="1"/>
          </p:cNvSpPr>
          <p:nvPr/>
        </p:nvSpPr>
        <p:spPr bwMode="auto">
          <a:xfrm>
            <a:off x="7935686" y="3015614"/>
            <a:ext cx="4256315" cy="3082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8688" tIns="64345" rIns="128688" bIns="64345" anchor="ctr" anchorCtr="1">
            <a:spAutoFit/>
          </a:bodyPr>
          <a:lstStyle/>
          <a:p>
            <a:pPr defTabSz="642506">
              <a:lnSpc>
                <a:spcPct val="74000"/>
              </a:lnSpc>
              <a:spcBef>
                <a:spcPct val="50000"/>
              </a:spcBef>
              <a:buClr>
                <a:srgbClr val="000000"/>
              </a:buClr>
              <a:buSzPct val="100000"/>
            </a:pPr>
            <a:r>
              <a:rPr lang="it-IT" dirty="0" smtClean="0">
                <a:solidFill>
                  <a:srgbClr val="6D6E7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Biesse </a:t>
            </a:r>
            <a:r>
              <a:rPr lang="it-IT" dirty="0" err="1" smtClean="0">
                <a:solidFill>
                  <a:srgbClr val="6D6E7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B.o.D.</a:t>
            </a:r>
            <a:r>
              <a:rPr lang="it-IT" dirty="0" smtClean="0">
                <a:solidFill>
                  <a:srgbClr val="6D6E7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:</a:t>
            </a:r>
          </a:p>
          <a:p>
            <a:pPr defTabSz="642506">
              <a:lnSpc>
                <a:spcPct val="74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Wingdings" pitchFamily="2" charset="2"/>
              <a:buChar char="q"/>
            </a:pPr>
            <a:r>
              <a:rPr lang="it-IT" dirty="0" smtClean="0">
                <a:solidFill>
                  <a:srgbClr val="6D6E7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Giancarlo Selci (</a:t>
            </a:r>
            <a:r>
              <a:rPr lang="it-IT" dirty="0" err="1" smtClean="0">
                <a:solidFill>
                  <a:srgbClr val="6D6E7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founder</a:t>
            </a:r>
            <a:r>
              <a:rPr lang="it-IT" dirty="0" smtClean="0">
                <a:solidFill>
                  <a:srgbClr val="6D6E7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- </a:t>
            </a:r>
            <a:r>
              <a:rPr lang="it-IT" dirty="0" err="1" smtClean="0">
                <a:solidFill>
                  <a:srgbClr val="6D6E7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president</a:t>
            </a:r>
            <a:r>
              <a:rPr lang="it-IT" dirty="0" smtClean="0">
                <a:solidFill>
                  <a:srgbClr val="6D6E7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)</a:t>
            </a:r>
          </a:p>
          <a:p>
            <a:pPr defTabSz="642506">
              <a:lnSpc>
                <a:spcPct val="74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Wingdings" pitchFamily="2" charset="2"/>
              <a:buChar char="q"/>
            </a:pPr>
            <a:r>
              <a:rPr lang="it-IT" dirty="0" smtClean="0">
                <a:solidFill>
                  <a:srgbClr val="6D6E7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Roberto Selci (</a:t>
            </a:r>
            <a:r>
              <a:rPr lang="it-IT" dirty="0" err="1" smtClean="0">
                <a:solidFill>
                  <a:srgbClr val="6D6E7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C.E.O.</a:t>
            </a:r>
            <a:r>
              <a:rPr lang="it-IT" dirty="0" smtClean="0">
                <a:solidFill>
                  <a:srgbClr val="6D6E7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)</a:t>
            </a:r>
          </a:p>
          <a:p>
            <a:pPr defTabSz="642506">
              <a:lnSpc>
                <a:spcPct val="74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Wingdings" pitchFamily="2" charset="2"/>
              <a:buChar char="q"/>
            </a:pPr>
            <a:r>
              <a:rPr lang="it-IT" dirty="0" smtClean="0">
                <a:solidFill>
                  <a:srgbClr val="6D6E7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Stefano Porcellini (Group </a:t>
            </a:r>
            <a:r>
              <a:rPr lang="it-IT" dirty="0" err="1" smtClean="0">
                <a:solidFill>
                  <a:srgbClr val="6D6E7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Director</a:t>
            </a:r>
            <a:r>
              <a:rPr lang="it-IT" dirty="0" smtClean="0">
                <a:solidFill>
                  <a:srgbClr val="6D6E7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)</a:t>
            </a:r>
          </a:p>
          <a:p>
            <a:pPr defTabSz="642506">
              <a:lnSpc>
                <a:spcPct val="74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Wingdings" pitchFamily="2" charset="2"/>
              <a:buChar char="q"/>
            </a:pPr>
            <a:r>
              <a:rPr lang="it-IT" dirty="0" smtClean="0">
                <a:solidFill>
                  <a:srgbClr val="6D6E7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Alessandra </a:t>
            </a:r>
            <a:r>
              <a:rPr lang="it-IT" dirty="0" err="1" smtClean="0">
                <a:solidFill>
                  <a:srgbClr val="6D6E7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Parpajola</a:t>
            </a:r>
            <a:endParaRPr lang="it-IT" dirty="0" smtClean="0">
              <a:solidFill>
                <a:srgbClr val="6D6E71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  <a:p>
            <a:pPr defTabSz="642506">
              <a:lnSpc>
                <a:spcPct val="74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Wingdings" pitchFamily="2" charset="2"/>
              <a:buChar char="q"/>
            </a:pPr>
            <a:r>
              <a:rPr lang="it-IT" dirty="0" smtClean="0">
                <a:solidFill>
                  <a:srgbClr val="6D6E7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Giovanni </a:t>
            </a:r>
            <a:r>
              <a:rPr lang="it-IT" dirty="0" err="1" smtClean="0">
                <a:solidFill>
                  <a:srgbClr val="6D6E7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Chiura</a:t>
            </a:r>
            <a:r>
              <a:rPr lang="it-IT" dirty="0" smtClean="0">
                <a:solidFill>
                  <a:srgbClr val="6D6E7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it-IT" sz="1400" dirty="0" smtClean="0">
                <a:solidFill>
                  <a:srgbClr val="6D6E7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(</a:t>
            </a:r>
            <a:r>
              <a:rPr lang="it-IT" sz="1400" dirty="0" err="1" smtClean="0">
                <a:solidFill>
                  <a:srgbClr val="6D6E7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indipendent</a:t>
            </a:r>
            <a:r>
              <a:rPr lang="it-IT" sz="1400" dirty="0" smtClean="0">
                <a:solidFill>
                  <a:srgbClr val="6D6E7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)</a:t>
            </a:r>
          </a:p>
          <a:p>
            <a:pPr defTabSz="642506">
              <a:lnSpc>
                <a:spcPct val="74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Wingdings" pitchFamily="2" charset="2"/>
              <a:buChar char="q"/>
            </a:pPr>
            <a:r>
              <a:rPr lang="it-IT" dirty="0" smtClean="0">
                <a:solidFill>
                  <a:srgbClr val="6D6E7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Federica Palazzi </a:t>
            </a:r>
            <a:r>
              <a:rPr lang="it-IT" sz="1400" dirty="0" smtClean="0">
                <a:solidFill>
                  <a:srgbClr val="6D6E7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(</a:t>
            </a:r>
            <a:r>
              <a:rPr lang="it-IT" sz="1400" dirty="0" err="1" smtClean="0">
                <a:solidFill>
                  <a:srgbClr val="6D6E7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indipendent</a:t>
            </a:r>
            <a:r>
              <a:rPr lang="it-IT" sz="1400" dirty="0" smtClean="0">
                <a:solidFill>
                  <a:srgbClr val="6D6E7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)</a:t>
            </a:r>
            <a:endParaRPr lang="it-IT" dirty="0" smtClean="0">
              <a:solidFill>
                <a:srgbClr val="6D6E71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  <a:p>
            <a:pPr defTabSz="642506">
              <a:lnSpc>
                <a:spcPct val="74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Wingdings" pitchFamily="2" charset="2"/>
              <a:buChar char="q"/>
            </a:pPr>
            <a:r>
              <a:rPr lang="it-IT" dirty="0" smtClean="0">
                <a:solidFill>
                  <a:srgbClr val="6D6E7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Elisabetta Righini </a:t>
            </a:r>
            <a:r>
              <a:rPr lang="it-IT" sz="1400" dirty="0" smtClean="0">
                <a:solidFill>
                  <a:srgbClr val="6D6E7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(</a:t>
            </a:r>
            <a:r>
              <a:rPr lang="it-IT" sz="1400" dirty="0" err="1" smtClean="0">
                <a:solidFill>
                  <a:srgbClr val="6D6E7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indipendent</a:t>
            </a:r>
            <a:r>
              <a:rPr lang="it-IT" sz="1400" dirty="0" smtClean="0">
                <a:solidFill>
                  <a:srgbClr val="6D6E7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)</a:t>
            </a:r>
            <a:endParaRPr lang="it-IT" dirty="0" smtClean="0">
              <a:solidFill>
                <a:srgbClr val="6D6E71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  <a:p>
            <a:pPr defTabSz="642506">
              <a:lnSpc>
                <a:spcPct val="74000"/>
              </a:lnSpc>
              <a:spcBef>
                <a:spcPct val="50000"/>
              </a:spcBef>
              <a:buClr>
                <a:srgbClr val="000000"/>
              </a:buClr>
              <a:buSzPct val="100000"/>
            </a:pPr>
            <a:endParaRPr lang="it-IT" dirty="0">
              <a:solidFill>
                <a:srgbClr val="6D6E71"/>
              </a:solidFill>
              <a:cs typeface="Arial" pitchFamily="34" charset="0"/>
            </a:endParaRPr>
          </a:p>
        </p:txBody>
      </p:sp>
      <p:sp>
        <p:nvSpPr>
          <p:cNvPr id="28" name="Segnaposto numero diapositiva 27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BBED1FB0-A4AB-4071-952F-3E9D07241C93}" type="slidenum">
              <a:rPr lang="it-IT" altLang="en-US" smtClean="0"/>
              <a:pPr>
                <a:defRPr/>
              </a:pPr>
              <a:t>21</a:t>
            </a:fld>
            <a:endParaRPr lang="it-IT" altLang="en-US"/>
          </a:p>
        </p:txBody>
      </p:sp>
    </p:spTree>
    <p:extLst>
      <p:ext uri="{BB962C8B-B14F-4D97-AF65-F5344CB8AC3E}">
        <p14:creationId xmlns="" xmlns:p14="http://schemas.microsoft.com/office/powerpoint/2010/main" val="3065504859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ttangolo 25"/>
          <p:cNvSpPr/>
          <p:nvPr/>
        </p:nvSpPr>
        <p:spPr>
          <a:xfrm>
            <a:off x="9547029" y="338025"/>
            <a:ext cx="2060771" cy="2903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Rettangolo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AEA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788770" y="865189"/>
            <a:ext cx="8543916" cy="74058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600" kern="1200">
                <a:solidFill>
                  <a:schemeClr val="tx1">
                    <a:lumMod val="75000"/>
                    <a:lumOff val="25000"/>
                  </a:schemeClr>
                </a:solidFill>
                <a:latin typeface="Roboto Thin" pitchFamily="2" charset="0"/>
                <a:ea typeface="Roboto Thin" pitchFamily="2" charset="0"/>
                <a:cs typeface="+mj-cs"/>
              </a:defRPr>
            </a:lvl1pPr>
          </a:lstStyle>
          <a:p>
            <a:r>
              <a:rPr lang="en-US" dirty="0" smtClean="0">
                <a:solidFill>
                  <a:srgbClr val="6D6E71"/>
                </a:solidFill>
                <a:latin typeface="Roboto Light" pitchFamily="2" charset="0"/>
                <a:ea typeface="Roboto Light" pitchFamily="2" charset="0"/>
                <a:cs typeface="Roboto Light" pitchFamily="2" charset="0"/>
              </a:rPr>
              <a:t>Disclaimer</a:t>
            </a:r>
            <a:endParaRPr lang="en-US" dirty="0">
              <a:solidFill>
                <a:srgbClr val="6D6E71"/>
              </a:solidFill>
              <a:latin typeface="Roboto Light" pitchFamily="2" charset="0"/>
              <a:ea typeface="Roboto Light" pitchFamily="2" charset="0"/>
              <a:cs typeface="Roboto Light" pitchFamily="2" charset="0"/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826350" y="2038123"/>
            <a:ext cx="10517828" cy="38779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>
              <a:buBlip>
                <a:blip r:embed="rId2"/>
              </a:buBlip>
            </a:pPr>
            <a:r>
              <a:rPr lang="en-US" dirty="0">
                <a:solidFill>
                  <a:srgbClr val="6D6E7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This presentation has been prepared by Biesse </a:t>
            </a:r>
            <a:r>
              <a:rPr lang="en-US" dirty="0" err="1">
                <a:solidFill>
                  <a:srgbClr val="6D6E7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S.p.A</a:t>
            </a:r>
            <a:r>
              <a:rPr lang="en-US" dirty="0">
                <a:solidFill>
                  <a:srgbClr val="6D6E7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. for </a:t>
            </a:r>
            <a:r>
              <a:rPr lang="en-US" dirty="0" smtClean="0">
                <a:solidFill>
                  <a:srgbClr val="6D6E7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information purposes </a:t>
            </a:r>
            <a:r>
              <a:rPr lang="en-US" dirty="0">
                <a:solidFill>
                  <a:srgbClr val="6D6E7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only and for use in presentations of the Group’s results </a:t>
            </a:r>
            <a:r>
              <a:rPr lang="en-US" dirty="0" smtClean="0">
                <a:solidFill>
                  <a:srgbClr val="6D6E7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and strategies</a:t>
            </a:r>
            <a:r>
              <a:rPr lang="en-US" dirty="0">
                <a:solidFill>
                  <a:srgbClr val="6D6E7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.</a:t>
            </a:r>
          </a:p>
          <a:p>
            <a:pPr marL="285750" indent="-285750">
              <a:buBlip>
                <a:blip r:embed="rId2"/>
              </a:buBlip>
            </a:pPr>
            <a:r>
              <a:rPr lang="en-US" dirty="0" smtClean="0">
                <a:solidFill>
                  <a:srgbClr val="6D6E7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For </a:t>
            </a:r>
            <a:r>
              <a:rPr lang="en-US" dirty="0">
                <a:solidFill>
                  <a:srgbClr val="6D6E7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further details on the Biesse </a:t>
            </a:r>
            <a:r>
              <a:rPr lang="en-US" dirty="0" err="1">
                <a:solidFill>
                  <a:srgbClr val="6D6E7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S.p.A</a:t>
            </a:r>
            <a:r>
              <a:rPr lang="en-US" dirty="0" smtClean="0">
                <a:solidFill>
                  <a:srgbClr val="6D6E7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. </a:t>
            </a:r>
            <a:r>
              <a:rPr lang="en-US" dirty="0">
                <a:solidFill>
                  <a:srgbClr val="6D6E7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reference should be made to </a:t>
            </a:r>
            <a:r>
              <a:rPr lang="en-US" dirty="0" smtClean="0">
                <a:solidFill>
                  <a:srgbClr val="6D6E7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publicly available </a:t>
            </a:r>
            <a:r>
              <a:rPr lang="en-US" dirty="0">
                <a:solidFill>
                  <a:srgbClr val="6D6E7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information. including the Quarterly Reports, the Half Annual </a:t>
            </a:r>
            <a:r>
              <a:rPr lang="en-US" dirty="0" smtClean="0">
                <a:solidFill>
                  <a:srgbClr val="6D6E7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Report, the Annual Reports and the Three Years Business Plan.</a:t>
            </a:r>
          </a:p>
          <a:p>
            <a:pPr marL="285750" indent="-285750">
              <a:buBlip>
                <a:blip r:embed="rId2"/>
              </a:buBlip>
            </a:pPr>
            <a:r>
              <a:rPr lang="en-US" dirty="0" smtClean="0">
                <a:solidFill>
                  <a:srgbClr val="6D6E7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Statements </a:t>
            </a:r>
            <a:r>
              <a:rPr lang="en-US" dirty="0">
                <a:solidFill>
                  <a:srgbClr val="6D6E7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contained in this presentation, particularly the ones regarding </a:t>
            </a:r>
            <a:r>
              <a:rPr lang="en-US" dirty="0" smtClean="0">
                <a:solidFill>
                  <a:srgbClr val="6D6E7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any Biesse </a:t>
            </a:r>
            <a:r>
              <a:rPr lang="en-US" dirty="0" err="1" smtClean="0">
                <a:solidFill>
                  <a:srgbClr val="6D6E7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S.p.A</a:t>
            </a:r>
            <a:r>
              <a:rPr lang="en-US" dirty="0" smtClean="0">
                <a:solidFill>
                  <a:srgbClr val="6D6E7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. possible or assumed future performance, (business plan) are or may be forward looking statements and in this respect they involve some risks and uncertainties.</a:t>
            </a:r>
          </a:p>
          <a:p>
            <a:pPr marL="285750" indent="-285750">
              <a:buBlip>
                <a:blip r:embed="rId2"/>
              </a:buBlip>
            </a:pPr>
            <a:r>
              <a:rPr lang="en-US" dirty="0" smtClean="0">
                <a:solidFill>
                  <a:srgbClr val="6D6E7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Any </a:t>
            </a:r>
            <a:r>
              <a:rPr lang="en-US" dirty="0">
                <a:solidFill>
                  <a:srgbClr val="6D6E7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reference to past performance of the Biesse </a:t>
            </a:r>
            <a:r>
              <a:rPr lang="en-US" dirty="0" err="1">
                <a:solidFill>
                  <a:srgbClr val="6D6E7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S.p.A</a:t>
            </a:r>
            <a:r>
              <a:rPr lang="en-US" dirty="0">
                <a:solidFill>
                  <a:srgbClr val="6D6E7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. shall not be taken </a:t>
            </a:r>
            <a:r>
              <a:rPr lang="en-US" dirty="0" smtClean="0">
                <a:solidFill>
                  <a:srgbClr val="6D6E7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as an indication of future performance.</a:t>
            </a:r>
          </a:p>
          <a:p>
            <a:pPr marL="285750" indent="-285750">
              <a:buBlip>
                <a:blip r:embed="rId2"/>
              </a:buBlip>
            </a:pPr>
            <a:r>
              <a:rPr lang="en-US" dirty="0" smtClean="0">
                <a:solidFill>
                  <a:srgbClr val="6D6E7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This </a:t>
            </a:r>
            <a:r>
              <a:rPr lang="en-US" dirty="0">
                <a:solidFill>
                  <a:srgbClr val="6D6E7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document does not constitute an offer or invitation to purchase </a:t>
            </a:r>
            <a:r>
              <a:rPr lang="en-US" dirty="0" smtClean="0">
                <a:solidFill>
                  <a:srgbClr val="6D6E7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or subscribe for any shares and no part of it shall form the basis of or be relied upon in connection with any contract or commitment whatsoever.</a:t>
            </a:r>
          </a:p>
          <a:p>
            <a:pPr marL="285750" indent="-285750">
              <a:buBlip>
                <a:blip r:embed="rId2"/>
              </a:buBlip>
            </a:pPr>
            <a:r>
              <a:rPr lang="en-US" dirty="0" smtClean="0">
                <a:solidFill>
                  <a:srgbClr val="6D6E7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By </a:t>
            </a:r>
            <a:r>
              <a:rPr lang="en-US" dirty="0">
                <a:solidFill>
                  <a:srgbClr val="6D6E7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attending the presentation you agree to be bound by the foregoing terms.</a:t>
            </a:r>
            <a:endParaRPr lang="it-IT" dirty="0">
              <a:solidFill>
                <a:srgbClr val="6D6E71"/>
              </a:solidFill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  <p:pic>
        <p:nvPicPr>
          <p:cNvPr id="27" name="Immagine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4657" y="574093"/>
            <a:ext cx="1750433" cy="160251"/>
          </a:xfrm>
          <a:prstGeom prst="rect">
            <a:avLst/>
          </a:prstGeom>
        </p:spPr>
      </p:pic>
      <p:cxnSp>
        <p:nvCxnSpPr>
          <p:cNvPr id="7" name="Connettore 1 6"/>
          <p:cNvCxnSpPr/>
          <p:nvPr/>
        </p:nvCxnSpPr>
        <p:spPr>
          <a:xfrm flipV="1">
            <a:off x="11071654" y="6042268"/>
            <a:ext cx="1132703" cy="812257"/>
          </a:xfrm>
          <a:prstGeom prst="line">
            <a:avLst/>
          </a:prstGeom>
          <a:ln>
            <a:solidFill>
              <a:srgbClr val="C9CA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egnaposto numero diapositiva 7"/>
          <p:cNvSpPr>
            <a:spLocks noGrp="1"/>
          </p:cNvSpPr>
          <p:nvPr>
            <p:ph type="sldNum" sz="quarter" idx="4294967295"/>
          </p:nvPr>
        </p:nvSpPr>
        <p:spPr>
          <a:xfrm>
            <a:off x="8610600" y="6115720"/>
            <a:ext cx="2743200" cy="365125"/>
          </a:xfrm>
          <a:prstGeom prst="rect">
            <a:avLst/>
          </a:prstGeom>
        </p:spPr>
        <p:txBody>
          <a:bodyPr/>
          <a:lstStyle/>
          <a:p>
            <a:fld id="{27B15C8E-8325-4EA0-8D60-197EA95E9C0B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2849571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igura a mano libera 5"/>
          <p:cNvSpPr/>
          <p:nvPr/>
        </p:nvSpPr>
        <p:spPr>
          <a:xfrm>
            <a:off x="-15114" y="-17092"/>
            <a:ext cx="12229973" cy="6896193"/>
          </a:xfrm>
          <a:custGeom>
            <a:avLst/>
            <a:gdLst>
              <a:gd name="connsiteX0" fmla="*/ 0 w 12224825"/>
              <a:gd name="connsiteY0" fmla="*/ 6879102 h 6893170"/>
              <a:gd name="connsiteX1" fmla="*/ 28136 w 12224825"/>
              <a:gd name="connsiteY1" fmla="*/ 6049108 h 6893170"/>
              <a:gd name="connsiteX2" fmla="*/ 8412480 w 12224825"/>
              <a:gd name="connsiteY2" fmla="*/ 14068 h 6893170"/>
              <a:gd name="connsiteX3" fmla="*/ 12210757 w 12224825"/>
              <a:gd name="connsiteY3" fmla="*/ 0 h 6893170"/>
              <a:gd name="connsiteX4" fmla="*/ 12224825 w 12224825"/>
              <a:gd name="connsiteY4" fmla="*/ 6893170 h 6893170"/>
              <a:gd name="connsiteX5" fmla="*/ 0 w 12224825"/>
              <a:gd name="connsiteY5" fmla="*/ 6879102 h 6893170"/>
              <a:gd name="connsiteX0" fmla="*/ 0 w 12228926"/>
              <a:gd name="connsiteY0" fmla="*/ 6896228 h 6910296"/>
              <a:gd name="connsiteX1" fmla="*/ 28136 w 12228926"/>
              <a:gd name="connsiteY1" fmla="*/ 6066234 h 6910296"/>
              <a:gd name="connsiteX2" fmla="*/ 8412480 w 12228926"/>
              <a:gd name="connsiteY2" fmla="*/ 31194 h 6910296"/>
              <a:gd name="connsiteX3" fmla="*/ 12227848 w 12228926"/>
              <a:gd name="connsiteY3" fmla="*/ 0 h 6910296"/>
              <a:gd name="connsiteX4" fmla="*/ 12224825 w 12228926"/>
              <a:gd name="connsiteY4" fmla="*/ 6910296 h 6910296"/>
              <a:gd name="connsiteX5" fmla="*/ 0 w 12228926"/>
              <a:gd name="connsiteY5" fmla="*/ 6896228 h 6910296"/>
              <a:gd name="connsiteX0" fmla="*/ 0 w 12228926"/>
              <a:gd name="connsiteY0" fmla="*/ 6896228 h 6910296"/>
              <a:gd name="connsiteX1" fmla="*/ 28136 w 12228926"/>
              <a:gd name="connsiteY1" fmla="*/ 6066234 h 6910296"/>
              <a:gd name="connsiteX2" fmla="*/ 8421025 w 12228926"/>
              <a:gd name="connsiteY2" fmla="*/ 14068 h 6910296"/>
              <a:gd name="connsiteX3" fmla="*/ 12227848 w 12228926"/>
              <a:gd name="connsiteY3" fmla="*/ 0 h 6910296"/>
              <a:gd name="connsiteX4" fmla="*/ 12224825 w 12228926"/>
              <a:gd name="connsiteY4" fmla="*/ 6910296 h 6910296"/>
              <a:gd name="connsiteX5" fmla="*/ 0 w 12228926"/>
              <a:gd name="connsiteY5" fmla="*/ 6896228 h 6910296"/>
              <a:gd name="connsiteX0" fmla="*/ 20502 w 12249428"/>
              <a:gd name="connsiteY0" fmla="*/ 6896228 h 6910296"/>
              <a:gd name="connsiteX1" fmla="*/ 0 w 12249428"/>
              <a:gd name="connsiteY1" fmla="*/ 6095477 h 6910296"/>
              <a:gd name="connsiteX2" fmla="*/ 8441527 w 12249428"/>
              <a:gd name="connsiteY2" fmla="*/ 14068 h 6910296"/>
              <a:gd name="connsiteX3" fmla="*/ 12248350 w 12249428"/>
              <a:gd name="connsiteY3" fmla="*/ 0 h 6910296"/>
              <a:gd name="connsiteX4" fmla="*/ 12245327 w 12249428"/>
              <a:gd name="connsiteY4" fmla="*/ 6910296 h 6910296"/>
              <a:gd name="connsiteX5" fmla="*/ 20502 w 12249428"/>
              <a:gd name="connsiteY5" fmla="*/ 6896228 h 6910296"/>
              <a:gd name="connsiteX0" fmla="*/ 1047 w 12229973"/>
              <a:gd name="connsiteY0" fmla="*/ 6896228 h 6910296"/>
              <a:gd name="connsiteX1" fmla="*/ 0 w 12229973"/>
              <a:gd name="connsiteY1" fmla="*/ 6095477 h 6910296"/>
              <a:gd name="connsiteX2" fmla="*/ 8422072 w 12229973"/>
              <a:gd name="connsiteY2" fmla="*/ 14068 h 6910296"/>
              <a:gd name="connsiteX3" fmla="*/ 12228895 w 12229973"/>
              <a:gd name="connsiteY3" fmla="*/ 0 h 6910296"/>
              <a:gd name="connsiteX4" fmla="*/ 12225872 w 12229973"/>
              <a:gd name="connsiteY4" fmla="*/ 6910296 h 6910296"/>
              <a:gd name="connsiteX5" fmla="*/ 1047 w 12229973"/>
              <a:gd name="connsiteY5" fmla="*/ 6896228 h 6910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229973" h="6910296">
                <a:moveTo>
                  <a:pt x="1047" y="6896228"/>
                </a:moveTo>
                <a:lnTo>
                  <a:pt x="0" y="6095477"/>
                </a:lnTo>
                <a:lnTo>
                  <a:pt x="8422072" y="14068"/>
                </a:lnTo>
                <a:lnTo>
                  <a:pt x="12228895" y="0"/>
                </a:lnTo>
                <a:cubicBezTo>
                  <a:pt x="12233584" y="2297723"/>
                  <a:pt x="12221183" y="4612573"/>
                  <a:pt x="12225872" y="6910296"/>
                </a:cubicBezTo>
                <a:lnTo>
                  <a:pt x="1047" y="6896228"/>
                </a:lnTo>
                <a:close/>
              </a:path>
            </a:pathLst>
          </a:custGeom>
          <a:solidFill>
            <a:srgbClr val="BAB9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CasellaDiTesto 3"/>
          <p:cNvSpPr txBox="1"/>
          <p:nvPr/>
        </p:nvSpPr>
        <p:spPr>
          <a:xfrm>
            <a:off x="8991600" y="5246915"/>
            <a:ext cx="2743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2000" dirty="0" err="1" smtClean="0">
                <a:solidFill>
                  <a:schemeClr val="bg1"/>
                </a:solidFill>
                <a:latin typeface="Roboto Medium"/>
                <a:cs typeface="Roboto Medium"/>
              </a:rPr>
              <a:t>biessegroup.com</a:t>
            </a:r>
            <a:endParaRPr lang="it-IT" sz="2000" dirty="0" smtClean="0">
              <a:solidFill>
                <a:schemeClr val="bg1"/>
              </a:solidFill>
              <a:latin typeface="Roboto Medium"/>
              <a:cs typeface="Roboto Medium"/>
            </a:endParaRPr>
          </a:p>
          <a:p>
            <a:pPr marL="457200" indent="-457200" algn="r"/>
            <a:r>
              <a:rPr lang="it-IT" sz="1100" dirty="0" smtClean="0">
                <a:solidFill>
                  <a:schemeClr val="bg1"/>
                </a:solidFill>
                <a:latin typeface="Roboto Medium"/>
                <a:cs typeface="Roboto Medium"/>
              </a:rPr>
              <a:t>Alberto  Amurri</a:t>
            </a:r>
          </a:p>
          <a:p>
            <a:pPr marL="457200" indent="-457200" algn="r"/>
            <a:r>
              <a:rPr lang="it-IT" sz="1100" dirty="0" err="1" smtClean="0">
                <a:solidFill>
                  <a:schemeClr val="bg1"/>
                </a:solidFill>
                <a:latin typeface="Roboto Medium"/>
                <a:cs typeface="Roboto Medium"/>
              </a:rPr>
              <a:t>Investor</a:t>
            </a:r>
            <a:r>
              <a:rPr lang="it-IT" sz="1100" dirty="0" smtClean="0">
                <a:solidFill>
                  <a:schemeClr val="bg1"/>
                </a:solidFill>
                <a:latin typeface="Roboto Medium"/>
                <a:cs typeface="Roboto Medium"/>
              </a:rPr>
              <a:t> </a:t>
            </a:r>
            <a:r>
              <a:rPr lang="it-IT" sz="1100" dirty="0" err="1" smtClean="0">
                <a:solidFill>
                  <a:schemeClr val="bg1"/>
                </a:solidFill>
                <a:latin typeface="Roboto Medium"/>
                <a:cs typeface="Roboto Medium"/>
              </a:rPr>
              <a:t>Relator</a:t>
            </a:r>
            <a:r>
              <a:rPr lang="it-IT" sz="1100" dirty="0" smtClean="0">
                <a:solidFill>
                  <a:schemeClr val="bg1"/>
                </a:solidFill>
                <a:latin typeface="Roboto Medium"/>
                <a:cs typeface="Roboto Medium"/>
              </a:rPr>
              <a:t> Manager </a:t>
            </a:r>
          </a:p>
          <a:p>
            <a:pPr marL="457200" indent="-457200" algn="r"/>
            <a:r>
              <a:rPr lang="it-IT" sz="1100" dirty="0" smtClean="0">
                <a:solidFill>
                  <a:schemeClr val="bg1"/>
                </a:solidFill>
                <a:latin typeface="Roboto Medium"/>
                <a:cs typeface="Roboto Medium"/>
              </a:rPr>
              <a:t>0039 - 0721439107</a:t>
            </a:r>
          </a:p>
          <a:p>
            <a:pPr marL="457200" indent="-457200" algn="r"/>
            <a:r>
              <a:rPr lang="it-IT" sz="1100" dirty="0" smtClean="0">
                <a:solidFill>
                  <a:schemeClr val="bg1"/>
                </a:solidFill>
                <a:latin typeface="Roboto Medium"/>
                <a:cs typeface="Roboto Medium"/>
              </a:rPr>
              <a:t>0039 - 3351219556</a:t>
            </a:r>
            <a:endParaRPr lang="it-IT" sz="1100" dirty="0">
              <a:solidFill>
                <a:schemeClr val="bg1"/>
              </a:solidFill>
              <a:latin typeface="Roboto Medium"/>
              <a:cs typeface="Roboto Medium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960878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ggetto 8" hidden="1"/>
          <p:cNvGraphicFramePr>
            <a:graphicFrameLocks noChangeAspect="1"/>
          </p:cNvGraphicFramePr>
          <p:nvPr>
            <p:extLst/>
          </p:nvPr>
        </p:nvGraphicFramePr>
        <p:xfrm>
          <a:off x="1251205" y="1441"/>
          <a:ext cx="1439" cy="1439"/>
        </p:xfrm>
        <a:graphic>
          <a:graphicData uri="http://schemas.openxmlformats.org/presentationml/2006/ole">
            <p:oleObj spid="_x0000_s413715" name="Diapositiva think-cell" r:id="rId4" imgW="360" imgH="360" progId="TCLayout.ActiveDocument.1">
              <p:embed/>
            </p:oleObj>
          </a:graphicData>
        </a:graphic>
      </p:graphicFrame>
      <p:graphicFrame>
        <p:nvGraphicFramePr>
          <p:cNvPr id="38" name="Segnaposto contenuto 9">
            <a:hlinkClick r:id="rId5"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973979627"/>
              </p:ext>
            </p:extLst>
          </p:nvPr>
        </p:nvGraphicFramePr>
        <p:xfrm>
          <a:off x="957946" y="783770"/>
          <a:ext cx="9329058" cy="5388429"/>
        </p:xfrm>
        <a:graphic>
          <a:graphicData uri="http://schemas.openxmlformats.org/drawingml/2006/table">
            <a:tbl>
              <a:tblPr>
                <a:effectLst/>
                <a:tableStyleId>{073A0DAA-6AF3-43AB-8588-CEC1D06C72B9}</a:tableStyleId>
              </a:tblPr>
              <a:tblGrid>
                <a:gridCol w="1962517"/>
                <a:gridCol w="1052363"/>
                <a:gridCol w="1052363"/>
                <a:gridCol w="1052363"/>
                <a:gridCol w="1052363"/>
                <a:gridCol w="1052363"/>
                <a:gridCol w="1052363"/>
                <a:gridCol w="1052363"/>
              </a:tblGrid>
              <a:tr h="756665">
                <a:tc>
                  <a:txBody>
                    <a:bodyPr/>
                    <a:lstStyle/>
                    <a:p>
                      <a:pPr algn="ctr"/>
                      <a:r>
                        <a:rPr lang="it-IT" sz="1050" b="0" dirty="0" smtClean="0">
                          <a:solidFill>
                            <a:srgbClr val="6D6E71"/>
                          </a:solidFill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€/</a:t>
                      </a:r>
                      <a:r>
                        <a:rPr lang="it-IT" sz="1050" b="0" dirty="0" err="1" smtClean="0">
                          <a:solidFill>
                            <a:srgbClr val="6D6E71"/>
                          </a:solidFill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mln</a:t>
                      </a:r>
                      <a:endParaRPr lang="it-IT" sz="1050" b="0" dirty="0" smtClean="0">
                        <a:solidFill>
                          <a:srgbClr val="6D6E71"/>
                        </a:solidFill>
                        <a:latin typeface="Roboto Light" panose="02000000000000000000" pitchFamily="2" charset="0"/>
                        <a:ea typeface="Roboto Light" panose="02000000000000000000" pitchFamily="2" charset="0"/>
                      </a:endParaRPr>
                    </a:p>
                  </a:txBody>
                  <a:tcPr marL="97935" marR="97935" marT="97935" marB="9793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0" kern="1200" dirty="0" smtClean="0">
                          <a:solidFill>
                            <a:srgbClr val="6D6E71"/>
                          </a:solidFill>
                          <a:effectLst/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+mn-cs"/>
                        </a:rPr>
                        <a:t>FY 2013</a:t>
                      </a:r>
                      <a:endParaRPr lang="it-IT" sz="1400" b="0" kern="1200" dirty="0">
                        <a:solidFill>
                          <a:srgbClr val="6D6E71"/>
                        </a:solidFill>
                        <a:effectLst/>
                        <a:latin typeface="Roboto Medium" panose="02000000000000000000" pitchFamily="2" charset="0"/>
                        <a:ea typeface="Roboto Medium" panose="02000000000000000000" pitchFamily="2" charset="0"/>
                        <a:cs typeface="+mn-cs"/>
                      </a:endParaRPr>
                    </a:p>
                  </a:txBody>
                  <a:tcPr marL="97935" marR="97935" marT="97935" marB="9793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0" kern="1200" dirty="0" smtClean="0">
                          <a:solidFill>
                            <a:srgbClr val="6D6E71"/>
                          </a:solidFill>
                          <a:effectLst/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+mn-cs"/>
                        </a:rPr>
                        <a:t>FY 2014</a:t>
                      </a:r>
                      <a:endParaRPr lang="it-IT" sz="1400" b="0" kern="1200" dirty="0">
                        <a:solidFill>
                          <a:srgbClr val="6D6E71"/>
                        </a:solidFill>
                        <a:effectLst/>
                        <a:latin typeface="Roboto Medium" panose="02000000000000000000" pitchFamily="2" charset="0"/>
                        <a:ea typeface="Roboto Medium" panose="02000000000000000000" pitchFamily="2" charset="0"/>
                        <a:cs typeface="+mn-cs"/>
                      </a:endParaRPr>
                    </a:p>
                  </a:txBody>
                  <a:tcPr marL="97935" marR="97935" marT="97935" marB="9793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977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0" kern="1200" dirty="0" smtClean="0">
                          <a:solidFill>
                            <a:srgbClr val="6D6E71"/>
                          </a:solidFill>
                          <a:effectLst/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+mn-cs"/>
                        </a:rPr>
                        <a:t>FY 2015</a:t>
                      </a:r>
                    </a:p>
                  </a:txBody>
                  <a:tcPr marL="97935" marR="97935" marT="97935" marB="9793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977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0" kern="1200" dirty="0" smtClean="0">
                          <a:solidFill>
                            <a:srgbClr val="6D6E71"/>
                          </a:solidFill>
                          <a:effectLst/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+mn-cs"/>
                        </a:rPr>
                        <a:t>FY 2016</a:t>
                      </a:r>
                    </a:p>
                  </a:txBody>
                  <a:tcPr marL="97935" marR="97935" marT="97935" marB="9793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977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0" kern="1200" dirty="0" smtClean="0">
                          <a:solidFill>
                            <a:srgbClr val="6D6E71"/>
                          </a:solidFill>
                          <a:effectLst/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+mn-cs"/>
                        </a:rPr>
                        <a:t>FY 2017</a:t>
                      </a:r>
                    </a:p>
                  </a:txBody>
                  <a:tcPr marL="97935" marR="97935" marT="97935" marB="9793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977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0" i="1" kern="1200" dirty="0" smtClean="0">
                          <a:solidFill>
                            <a:srgbClr val="C00000"/>
                          </a:solidFill>
                          <a:effectLst/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+mn-cs"/>
                        </a:rPr>
                        <a:t>IQ</a:t>
                      </a:r>
                      <a:r>
                        <a:rPr lang="it-IT" sz="1400" b="0" i="1" kern="1200" baseline="0" dirty="0" smtClean="0">
                          <a:solidFill>
                            <a:srgbClr val="C00000"/>
                          </a:solidFill>
                          <a:effectLst/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+mn-cs"/>
                        </a:rPr>
                        <a:t> 2017</a:t>
                      </a:r>
                      <a:endParaRPr lang="it-IT" sz="1400" b="0" i="1" kern="1200" dirty="0" smtClean="0">
                        <a:solidFill>
                          <a:srgbClr val="C00000"/>
                        </a:solidFill>
                        <a:effectLst/>
                        <a:latin typeface="Roboto Medium" panose="02000000000000000000" pitchFamily="2" charset="0"/>
                        <a:ea typeface="Roboto Medium" panose="02000000000000000000" pitchFamily="2" charset="0"/>
                        <a:cs typeface="+mn-cs"/>
                      </a:endParaRPr>
                    </a:p>
                  </a:txBody>
                  <a:tcPr marL="97935" marR="97935" marT="97935" marB="9793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977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0" i="1" kern="1200" dirty="0" smtClean="0">
                          <a:solidFill>
                            <a:srgbClr val="C00000"/>
                          </a:solidFill>
                          <a:effectLst/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+mn-cs"/>
                        </a:rPr>
                        <a:t>IQ 2018</a:t>
                      </a:r>
                    </a:p>
                  </a:txBody>
                  <a:tcPr marL="97935" marR="97935" marT="97935" marB="9793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85091">
                <a:tc>
                  <a:txBody>
                    <a:bodyPr/>
                    <a:lstStyle/>
                    <a:p>
                      <a:pPr algn="ctr" defTabSz="650875"/>
                      <a:r>
                        <a:rPr lang="en-GB" sz="1400" b="0" i="0" dirty="0" smtClean="0">
                          <a:solidFill>
                            <a:srgbClr val="6D6E71"/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Arial" pitchFamily="34" charset="0"/>
                        </a:rPr>
                        <a:t>Net sales</a:t>
                      </a:r>
                    </a:p>
                    <a:p>
                      <a:pPr algn="ctr" defTabSz="650875"/>
                      <a:r>
                        <a:rPr lang="en-GB" sz="1050" b="0" i="0" dirty="0" smtClean="0">
                          <a:solidFill>
                            <a:srgbClr val="6D6E71"/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Arial" pitchFamily="34" charset="0"/>
                        </a:rPr>
                        <a:t>year -1</a:t>
                      </a:r>
                    </a:p>
                  </a:txBody>
                  <a:tcPr marL="97935" marR="97935" marT="97935" marB="97935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50" b="0" kern="1200" dirty="0" smtClean="0">
                          <a:solidFill>
                            <a:srgbClr val="6D6E71"/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+mn-cs"/>
                        </a:rPr>
                        <a:t>378.4</a:t>
                      </a:r>
                    </a:p>
                    <a:p>
                      <a:pPr algn="ctr" fontAlgn="ctr"/>
                      <a:r>
                        <a:rPr lang="it-IT" sz="1400" b="0" kern="1200" dirty="0" smtClean="0">
                          <a:solidFill>
                            <a:srgbClr val="6D6E71"/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+mn-cs"/>
                        </a:rPr>
                        <a:t>-1.2%</a:t>
                      </a:r>
                      <a:endParaRPr lang="it-IT" sz="1400" b="0" kern="1200" dirty="0">
                        <a:solidFill>
                          <a:srgbClr val="6D6E71"/>
                        </a:solidFill>
                        <a:latin typeface="Roboto Medium" panose="02000000000000000000" pitchFamily="2" charset="0"/>
                        <a:ea typeface="Roboto Medium" panose="02000000000000000000" pitchFamily="2" charset="0"/>
                        <a:cs typeface="+mn-cs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97754" rtl="0" eaLnBrk="1" fontAlgn="ctr" latinLnBrk="0" hangingPunct="1"/>
                      <a:r>
                        <a:rPr lang="it-IT" sz="1050" b="0" i="0" u="none" strike="noStrike" kern="1200" dirty="0" smtClean="0">
                          <a:solidFill>
                            <a:srgbClr val="6D6E71"/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+mn-cs"/>
                        </a:rPr>
                        <a:t>427.1</a:t>
                      </a:r>
                    </a:p>
                    <a:p>
                      <a:pPr marL="0" algn="ctr" defTabSz="497754" rtl="0" eaLnBrk="1" fontAlgn="ctr" latinLnBrk="0" hangingPunct="1"/>
                      <a:r>
                        <a:rPr lang="it-IT" sz="1400" b="0" i="0" u="none" strike="noStrike" kern="1200" dirty="0" smtClean="0">
                          <a:solidFill>
                            <a:srgbClr val="6D6E71"/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+mn-cs"/>
                        </a:rPr>
                        <a:t>+12.3%</a:t>
                      </a:r>
                      <a:endParaRPr lang="it-IT" sz="1400" b="0" i="0" u="none" strike="noStrike" kern="1200" dirty="0">
                        <a:solidFill>
                          <a:srgbClr val="6D6E71"/>
                        </a:solidFill>
                        <a:latin typeface="Roboto Medium" panose="02000000000000000000" pitchFamily="2" charset="0"/>
                        <a:ea typeface="Roboto Medium" panose="02000000000000000000" pitchFamily="2" charset="0"/>
                        <a:cs typeface="+mn-cs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97754" rtl="0" eaLnBrk="1" fontAlgn="ctr" latinLnBrk="0" hangingPunct="1"/>
                      <a:r>
                        <a:rPr lang="it-IT" sz="1050" b="0" i="0" u="none" strike="noStrike" kern="1200" dirty="0" smtClean="0">
                          <a:solidFill>
                            <a:srgbClr val="6D6E71"/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+mn-cs"/>
                        </a:rPr>
                        <a:t>513.1</a:t>
                      </a:r>
                    </a:p>
                    <a:p>
                      <a:pPr marL="0" algn="ctr" defTabSz="497754" rtl="0" eaLnBrk="1" fontAlgn="ctr" latinLnBrk="0" hangingPunct="1"/>
                      <a:r>
                        <a:rPr lang="it-IT" sz="1400" b="0" i="0" u="none" strike="noStrike" kern="1200" dirty="0" smtClean="0">
                          <a:solidFill>
                            <a:srgbClr val="6D6E71"/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+mn-cs"/>
                        </a:rPr>
                        <a:t>+21.5%</a:t>
                      </a:r>
                    </a:p>
                  </a:txBody>
                  <a:tcPr marL="97935" marR="97935" marT="97935" marB="97935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97754" rtl="0" eaLnBrk="1" fontAlgn="ctr" latinLnBrk="0" hangingPunct="1"/>
                      <a:r>
                        <a:rPr lang="it-IT" sz="1050" b="0" i="0" u="none" strike="noStrike" kern="1200" dirty="0" smtClean="0">
                          <a:solidFill>
                            <a:srgbClr val="6D6E71"/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+mn-cs"/>
                        </a:rPr>
                        <a:t>618.5</a:t>
                      </a:r>
                    </a:p>
                    <a:p>
                      <a:pPr marL="0" algn="ctr" defTabSz="497754" rtl="0" eaLnBrk="1" fontAlgn="ctr" latinLnBrk="0" hangingPunct="1"/>
                      <a:r>
                        <a:rPr lang="it-IT" sz="1400" b="0" i="0" u="none" strike="noStrike" kern="1200" dirty="0" smtClean="0">
                          <a:solidFill>
                            <a:srgbClr val="6D6E71"/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+mn-cs"/>
                        </a:rPr>
                        <a:t>+19.1%</a:t>
                      </a:r>
                    </a:p>
                  </a:txBody>
                  <a:tcPr marL="97935" marR="97935" marT="97935" marB="97935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97754" rtl="0" eaLnBrk="1" fontAlgn="ctr" latinLnBrk="0" hangingPunct="1"/>
                      <a:r>
                        <a:rPr lang="it-IT" sz="1050" b="0" i="0" u="none" strike="noStrike" kern="1200" dirty="0" smtClean="0">
                          <a:solidFill>
                            <a:srgbClr val="6D6E71"/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+mn-cs"/>
                        </a:rPr>
                        <a:t>690.1</a:t>
                      </a:r>
                    </a:p>
                    <a:p>
                      <a:pPr marL="0" algn="ctr" defTabSz="497754" rtl="0" eaLnBrk="1" fontAlgn="ctr" latinLnBrk="0" hangingPunct="1"/>
                      <a:r>
                        <a:rPr lang="it-IT" sz="1400" b="0" i="0" u="none" strike="noStrike" kern="1200" dirty="0" smtClean="0">
                          <a:solidFill>
                            <a:srgbClr val="6D6E71"/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+mn-cs"/>
                        </a:rPr>
                        <a:t>+11.6%</a:t>
                      </a:r>
                    </a:p>
                  </a:txBody>
                  <a:tcPr marL="97935" marR="97935" marT="97935" marB="97935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97754" rtl="0" eaLnBrk="1" fontAlgn="ctr" latinLnBrk="0" hangingPunct="1"/>
                      <a:r>
                        <a:rPr lang="it-IT" sz="1400" b="0" i="1" u="none" strike="noStrike" kern="1200" dirty="0" smtClean="0">
                          <a:solidFill>
                            <a:srgbClr val="C00000"/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+mn-cs"/>
                        </a:rPr>
                        <a:t>161.5</a:t>
                      </a:r>
                    </a:p>
                  </a:txBody>
                  <a:tcPr marL="97935" marR="97935" marT="97935" marB="97935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97754" rtl="0" eaLnBrk="1" fontAlgn="ctr" latinLnBrk="0" hangingPunct="1"/>
                      <a:r>
                        <a:rPr lang="it-IT" sz="1400" b="0" i="1" u="none" strike="noStrike" kern="1200" dirty="0" smtClean="0">
                          <a:solidFill>
                            <a:srgbClr val="C00000"/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+mn-cs"/>
                        </a:rPr>
                        <a:t>162.3</a:t>
                      </a:r>
                    </a:p>
                  </a:txBody>
                  <a:tcPr marL="97935" marR="97935" marT="97935" marB="97935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92043">
                <a:tc>
                  <a:txBody>
                    <a:bodyPr/>
                    <a:lstStyle/>
                    <a:p>
                      <a:pPr algn="ctr"/>
                      <a:r>
                        <a:rPr lang="it-IT" sz="1400" b="0" dirty="0" smtClean="0">
                          <a:solidFill>
                            <a:srgbClr val="6D6E71"/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</a:rPr>
                        <a:t>Value</a:t>
                      </a:r>
                      <a:r>
                        <a:rPr lang="it-IT" sz="1400" b="0" baseline="0" dirty="0" smtClean="0">
                          <a:solidFill>
                            <a:srgbClr val="6D6E71"/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</a:rPr>
                        <a:t> added </a:t>
                      </a:r>
                    </a:p>
                    <a:p>
                      <a:pPr algn="ctr"/>
                      <a:r>
                        <a:rPr lang="it-IT" sz="1400" b="0" dirty="0" smtClean="0">
                          <a:solidFill>
                            <a:srgbClr val="6D6E71"/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</a:rPr>
                        <a:t>%</a:t>
                      </a:r>
                    </a:p>
                  </a:txBody>
                  <a:tcPr marL="97935" marR="97935" marT="97935" marB="97935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50" b="0" dirty="0" smtClean="0">
                          <a:solidFill>
                            <a:srgbClr val="6D6E71"/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</a:rPr>
                        <a:t>143.5</a:t>
                      </a:r>
                    </a:p>
                    <a:p>
                      <a:pPr algn="ctr"/>
                      <a:r>
                        <a:rPr lang="it-IT" sz="1400" b="0" dirty="0" smtClean="0">
                          <a:solidFill>
                            <a:srgbClr val="6D6E71"/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</a:rPr>
                        <a:t>37.3%</a:t>
                      </a:r>
                    </a:p>
                  </a:txBody>
                  <a:tcPr marL="97935" marR="97935" marT="97935" marB="97935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50" b="0" dirty="0" smtClean="0">
                          <a:solidFill>
                            <a:srgbClr val="6D6E71"/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</a:rPr>
                        <a:t>163.1</a:t>
                      </a:r>
                    </a:p>
                    <a:p>
                      <a:pPr algn="ctr"/>
                      <a:r>
                        <a:rPr lang="it-IT" sz="1400" b="0" dirty="0" smtClean="0">
                          <a:solidFill>
                            <a:srgbClr val="6D6E71"/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</a:rPr>
                        <a:t>33.6%</a:t>
                      </a:r>
                    </a:p>
                  </a:txBody>
                  <a:tcPr marL="97935" marR="97935" marT="97935" marB="97935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97754" rtl="0" eaLnBrk="1" fontAlgn="ctr" latinLnBrk="0" hangingPunct="1"/>
                      <a:r>
                        <a:rPr lang="it-IT" sz="1050" b="0" i="0" u="none" strike="noStrike" kern="1200" dirty="0" smtClean="0">
                          <a:solidFill>
                            <a:srgbClr val="6D6E71"/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+mn-cs"/>
                        </a:rPr>
                        <a:t>212.4</a:t>
                      </a:r>
                    </a:p>
                    <a:p>
                      <a:pPr marL="0" algn="ctr" defTabSz="497754" rtl="0" eaLnBrk="1" fontAlgn="ctr" latinLnBrk="0" hangingPunct="1"/>
                      <a:r>
                        <a:rPr lang="it-IT" sz="1400" b="0" i="0" u="none" strike="noStrike" kern="1200" dirty="0" smtClean="0">
                          <a:solidFill>
                            <a:srgbClr val="6D6E71"/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+mn-cs"/>
                        </a:rPr>
                        <a:t>40.3%</a:t>
                      </a:r>
                    </a:p>
                  </a:txBody>
                  <a:tcPr marL="108000" marR="108000" marT="108000" marB="108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97754" rtl="0" eaLnBrk="1" fontAlgn="ctr" latinLnBrk="0" hangingPunct="1"/>
                      <a:r>
                        <a:rPr lang="it-IT" sz="1050" b="0" i="0" u="none" strike="noStrike" kern="1200" dirty="0" smtClean="0">
                          <a:solidFill>
                            <a:srgbClr val="6D6E71"/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+mn-cs"/>
                        </a:rPr>
                        <a:t>252.4</a:t>
                      </a:r>
                    </a:p>
                    <a:p>
                      <a:pPr marL="0" algn="ctr" defTabSz="497754" rtl="0" eaLnBrk="1" fontAlgn="ctr" latinLnBrk="0" hangingPunct="1"/>
                      <a:r>
                        <a:rPr lang="it-IT" sz="1400" b="0" i="0" u="none" strike="noStrike" kern="1200" dirty="0" smtClean="0">
                          <a:solidFill>
                            <a:srgbClr val="6D6E71"/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+mn-cs"/>
                        </a:rPr>
                        <a:t>40.8%</a:t>
                      </a:r>
                    </a:p>
                  </a:txBody>
                  <a:tcPr marL="108000" marR="108000" marT="108000" marB="108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97754" rtl="0" eaLnBrk="1" fontAlgn="ctr" latinLnBrk="0" hangingPunct="1"/>
                      <a:r>
                        <a:rPr lang="it-IT" sz="1050" b="0" i="0" u="none" strike="noStrike" kern="1200" dirty="0" smtClean="0">
                          <a:solidFill>
                            <a:srgbClr val="6D6E71"/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+mn-cs"/>
                        </a:rPr>
                        <a:t>288.6</a:t>
                      </a:r>
                    </a:p>
                    <a:p>
                      <a:pPr marL="0" algn="ctr" defTabSz="497754" rtl="0" eaLnBrk="1" fontAlgn="ctr" latinLnBrk="0" hangingPunct="1"/>
                      <a:r>
                        <a:rPr lang="it-IT" sz="1400" b="0" i="0" u="none" strike="noStrike" kern="1200" dirty="0" smtClean="0">
                          <a:solidFill>
                            <a:srgbClr val="6D6E71"/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+mn-cs"/>
                        </a:rPr>
                        <a:t>41.8%</a:t>
                      </a:r>
                    </a:p>
                  </a:txBody>
                  <a:tcPr marL="108000" marR="108000" marT="108000" marB="108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97754" rtl="0" eaLnBrk="1" fontAlgn="ctr" latinLnBrk="0" hangingPunct="1"/>
                      <a:r>
                        <a:rPr lang="it-IT" sz="1400" b="0" i="1" u="none" strike="noStrike" kern="1200" dirty="0" smtClean="0">
                          <a:solidFill>
                            <a:srgbClr val="C00000"/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+mn-cs"/>
                        </a:rPr>
                        <a:t>69.7</a:t>
                      </a:r>
                    </a:p>
                    <a:p>
                      <a:pPr marL="0" algn="ctr" defTabSz="497754" rtl="0" eaLnBrk="1" fontAlgn="ctr" latinLnBrk="0" hangingPunct="1"/>
                      <a:r>
                        <a:rPr lang="it-IT" sz="1400" b="0" i="1" u="none" strike="noStrike" kern="1200" dirty="0" smtClean="0">
                          <a:solidFill>
                            <a:srgbClr val="C00000"/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+mn-cs"/>
                        </a:rPr>
                        <a:t>43.2%</a:t>
                      </a:r>
                    </a:p>
                  </a:txBody>
                  <a:tcPr marL="108000" marR="108000" marT="108000" marB="108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97754" rtl="0" eaLnBrk="1" fontAlgn="ctr" latinLnBrk="0" hangingPunct="1"/>
                      <a:r>
                        <a:rPr lang="it-IT" sz="1400" b="0" i="1" u="none" strike="noStrike" kern="1200" dirty="0" smtClean="0">
                          <a:solidFill>
                            <a:srgbClr val="C00000"/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+mn-cs"/>
                        </a:rPr>
                        <a:t>69.7</a:t>
                      </a:r>
                    </a:p>
                    <a:p>
                      <a:pPr marL="0" algn="ctr" defTabSz="497754" rtl="0" eaLnBrk="1" fontAlgn="ctr" latinLnBrk="0" hangingPunct="1"/>
                      <a:r>
                        <a:rPr lang="it-IT" sz="1400" b="0" i="1" u="none" strike="noStrike" kern="1200" dirty="0" smtClean="0">
                          <a:solidFill>
                            <a:srgbClr val="C00000"/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+mn-cs"/>
                        </a:rPr>
                        <a:t>43.0%</a:t>
                      </a:r>
                    </a:p>
                  </a:txBody>
                  <a:tcPr marL="108000" marR="108000" marT="108000" marB="108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18721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400" b="0" kern="1200" dirty="0" smtClean="0">
                        <a:solidFill>
                          <a:srgbClr val="6D6E71"/>
                        </a:solidFill>
                        <a:latin typeface="Roboto Medium" panose="02000000000000000000" pitchFamily="2" charset="0"/>
                        <a:ea typeface="Roboto Medium" panose="02000000000000000000" pitchFamily="2" charset="0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0" kern="1200" dirty="0" err="1" smtClean="0">
                          <a:solidFill>
                            <a:srgbClr val="6D6E71"/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+mn-cs"/>
                        </a:rPr>
                        <a:t>Labour</a:t>
                      </a:r>
                      <a:r>
                        <a:rPr lang="it-IT" sz="1400" b="0" kern="1200" dirty="0" smtClean="0">
                          <a:solidFill>
                            <a:srgbClr val="6D6E71"/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+mn-cs"/>
                        </a:rPr>
                        <a:t> </a:t>
                      </a:r>
                      <a:r>
                        <a:rPr lang="it-IT" sz="1400" b="0" kern="1200" dirty="0" err="1" smtClean="0">
                          <a:solidFill>
                            <a:srgbClr val="6D6E71"/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+mn-cs"/>
                        </a:rPr>
                        <a:t>cost</a:t>
                      </a:r>
                      <a:endParaRPr lang="it-IT" sz="1400" b="0" kern="1200" dirty="0" smtClean="0">
                        <a:solidFill>
                          <a:srgbClr val="6D6E71"/>
                        </a:solidFill>
                        <a:latin typeface="Roboto Medium" panose="02000000000000000000" pitchFamily="2" charset="0"/>
                        <a:ea typeface="Roboto Medium" panose="02000000000000000000" pitchFamily="2" charset="0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0" dirty="0" smtClean="0">
                          <a:solidFill>
                            <a:srgbClr val="6D6E71"/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</a:rPr>
                        <a:t>%</a:t>
                      </a:r>
                    </a:p>
                    <a:p>
                      <a:pPr marL="0" algn="ctr" defTabSz="914400" rtl="0" eaLnBrk="1" latinLnBrk="0" hangingPunct="1"/>
                      <a:endParaRPr lang="it-IT" sz="1400" b="0" kern="1200" dirty="0" smtClean="0">
                        <a:solidFill>
                          <a:srgbClr val="6D6E71"/>
                        </a:solidFill>
                        <a:latin typeface="Roboto Medium" panose="02000000000000000000" pitchFamily="2" charset="0"/>
                        <a:ea typeface="Roboto Medium" panose="02000000000000000000" pitchFamily="2" charset="0"/>
                        <a:cs typeface="+mn-cs"/>
                      </a:endParaRPr>
                    </a:p>
                  </a:txBody>
                  <a:tcPr marL="97935" marR="97935" marT="97935" marB="97935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97754" rtl="0" eaLnBrk="1" fontAlgn="ctr" latinLnBrk="0" hangingPunct="1"/>
                      <a:r>
                        <a:rPr lang="it-IT" sz="1050" b="0" kern="1200" dirty="0" smtClean="0">
                          <a:solidFill>
                            <a:srgbClr val="6D6E71"/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+mn-cs"/>
                        </a:rPr>
                        <a:t>112.7</a:t>
                      </a:r>
                    </a:p>
                    <a:p>
                      <a:pPr marL="0" algn="ctr" defTabSz="497754" rtl="0" eaLnBrk="1" fontAlgn="ctr" latinLnBrk="0" hangingPunct="1"/>
                      <a:r>
                        <a:rPr lang="it-IT" sz="1400" b="1" i="0" u="none" strike="noStrike" kern="1200" dirty="0" smtClean="0">
                          <a:solidFill>
                            <a:srgbClr val="6D6E71"/>
                          </a:solidFill>
                          <a:latin typeface="Roboto Light" panose="02000000000000000000" pitchFamily="2" charset="0"/>
                          <a:ea typeface="Roboto Light" panose="02000000000000000000" pitchFamily="2" charset="0"/>
                          <a:cs typeface="+mn-cs"/>
                        </a:rPr>
                        <a:t>23.8%</a:t>
                      </a:r>
                    </a:p>
                  </a:txBody>
                  <a:tcPr marL="97935" marR="97935" marT="1800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97754" rtl="0" eaLnBrk="1" fontAlgn="ctr" latinLnBrk="0" hangingPunct="1"/>
                      <a:r>
                        <a:rPr lang="it-IT" sz="1050" b="0" kern="1200" dirty="0" smtClean="0">
                          <a:solidFill>
                            <a:srgbClr val="6D6E71"/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+mn-cs"/>
                        </a:rPr>
                        <a:t>128.2</a:t>
                      </a:r>
                    </a:p>
                    <a:p>
                      <a:pPr marL="0" algn="ctr" defTabSz="497754" rtl="0" eaLnBrk="1" fontAlgn="ctr" latinLnBrk="0" hangingPunct="1"/>
                      <a:r>
                        <a:rPr lang="it-IT" sz="1400" b="1" i="0" u="none" strike="noStrike" kern="1200" dirty="0" smtClean="0">
                          <a:solidFill>
                            <a:srgbClr val="6D6E71"/>
                          </a:solidFill>
                          <a:latin typeface="Roboto Light" panose="02000000000000000000" pitchFamily="2" charset="0"/>
                          <a:ea typeface="Roboto Light" panose="02000000000000000000" pitchFamily="2" charset="0"/>
                          <a:cs typeface="+mn-cs"/>
                        </a:rPr>
                        <a:t>30.0%</a:t>
                      </a:r>
                    </a:p>
                  </a:txBody>
                  <a:tcPr marL="97935" marR="97935" marT="1800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97754" rtl="0" eaLnBrk="1" fontAlgn="ctr" latinLnBrk="0" hangingPunct="1"/>
                      <a:r>
                        <a:rPr lang="it-IT" sz="1050" b="0" kern="1200" dirty="0" smtClean="0">
                          <a:solidFill>
                            <a:srgbClr val="6D6E71"/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+mn-cs"/>
                        </a:rPr>
                        <a:t>148.2</a:t>
                      </a:r>
                    </a:p>
                    <a:p>
                      <a:pPr marL="0" algn="ctr" defTabSz="497754" rtl="0" eaLnBrk="1" fontAlgn="ctr" latinLnBrk="0" hangingPunct="1"/>
                      <a:r>
                        <a:rPr lang="it-IT" sz="1400" b="1" i="0" u="none" strike="noStrike" kern="1200" dirty="0" smtClean="0">
                          <a:solidFill>
                            <a:srgbClr val="6D6E71"/>
                          </a:solidFill>
                          <a:latin typeface="Roboto Light" panose="02000000000000000000" pitchFamily="2" charset="0"/>
                          <a:ea typeface="Roboto Light" panose="02000000000000000000" pitchFamily="2" charset="0"/>
                          <a:cs typeface="+mn-cs"/>
                        </a:rPr>
                        <a:t>28.6%</a:t>
                      </a:r>
                    </a:p>
                  </a:txBody>
                  <a:tcPr marL="108000" marR="108000" marT="1800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97754" rtl="0" eaLnBrk="1" fontAlgn="ctr" latinLnBrk="0" hangingPunct="1"/>
                      <a:r>
                        <a:rPr lang="it-IT" sz="1050" b="0" i="0" u="none" strike="noStrike" kern="1200" dirty="0" smtClean="0">
                          <a:solidFill>
                            <a:srgbClr val="6D6E71"/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+mn-cs"/>
                        </a:rPr>
                        <a:t>176.6</a:t>
                      </a:r>
                    </a:p>
                    <a:p>
                      <a:pPr marL="0" algn="ctr" defTabSz="497754" rtl="0" eaLnBrk="1" fontAlgn="ctr" latinLnBrk="0" hangingPunct="1"/>
                      <a:r>
                        <a:rPr lang="it-IT" sz="1400" b="0" i="0" u="none" strike="noStrike" kern="1200" dirty="0" smtClean="0">
                          <a:solidFill>
                            <a:srgbClr val="6D6E71"/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+mn-cs"/>
                        </a:rPr>
                        <a:t>28.6%</a:t>
                      </a:r>
                    </a:p>
                  </a:txBody>
                  <a:tcPr marL="108000" marR="108000" marT="1800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97754" rtl="0" eaLnBrk="1" fontAlgn="ctr" latinLnBrk="0" hangingPunct="1"/>
                      <a:r>
                        <a:rPr lang="it-IT" sz="1050" b="0" i="0" u="none" strike="noStrike" kern="1200" dirty="0" smtClean="0">
                          <a:solidFill>
                            <a:srgbClr val="6D6E71"/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+mn-cs"/>
                        </a:rPr>
                        <a:t>199.1</a:t>
                      </a:r>
                    </a:p>
                    <a:p>
                      <a:pPr marL="0" algn="ctr" defTabSz="497754" rtl="0" eaLnBrk="1" fontAlgn="ctr" latinLnBrk="0" hangingPunct="1"/>
                      <a:r>
                        <a:rPr lang="it-IT" sz="1400" b="0" i="0" u="none" strike="noStrike" kern="1200" dirty="0" smtClean="0">
                          <a:solidFill>
                            <a:srgbClr val="6D6E71"/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+mn-cs"/>
                        </a:rPr>
                        <a:t>28.9%</a:t>
                      </a:r>
                    </a:p>
                  </a:txBody>
                  <a:tcPr marL="108000" marR="108000" marT="1800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97754" rtl="0" eaLnBrk="1" fontAlgn="ctr" latinLnBrk="0" hangingPunct="1"/>
                      <a:r>
                        <a:rPr lang="it-IT" sz="1400" b="0" i="1" u="none" strike="noStrike" kern="1200" dirty="0" smtClean="0">
                          <a:solidFill>
                            <a:srgbClr val="C00000"/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+mn-cs"/>
                        </a:rPr>
                        <a:t>48.2</a:t>
                      </a:r>
                    </a:p>
                    <a:p>
                      <a:pPr marL="0" algn="ctr" defTabSz="497754" rtl="0" eaLnBrk="1" fontAlgn="ctr" latinLnBrk="0" hangingPunct="1"/>
                      <a:r>
                        <a:rPr lang="it-IT" sz="1400" b="0" i="1" u="none" strike="noStrike" kern="1200" dirty="0" smtClean="0">
                          <a:solidFill>
                            <a:srgbClr val="C00000"/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+mn-cs"/>
                        </a:rPr>
                        <a:t>29.8%</a:t>
                      </a:r>
                    </a:p>
                  </a:txBody>
                  <a:tcPr marL="108000" marR="108000" marT="1800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97754" rtl="0" eaLnBrk="1" fontAlgn="ctr" latinLnBrk="0" hangingPunct="1"/>
                      <a:r>
                        <a:rPr lang="it-IT" sz="1400" b="0" i="1" u="none" strike="noStrike" kern="1200" dirty="0" smtClean="0">
                          <a:solidFill>
                            <a:srgbClr val="C00000"/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+mn-cs"/>
                        </a:rPr>
                        <a:t>50.0</a:t>
                      </a:r>
                    </a:p>
                    <a:p>
                      <a:pPr marL="0" algn="ctr" defTabSz="497754" rtl="0" eaLnBrk="1" fontAlgn="ctr" latinLnBrk="0" hangingPunct="1"/>
                      <a:r>
                        <a:rPr lang="it-IT" sz="1400" b="0" i="1" u="none" strike="noStrike" kern="1200" dirty="0" smtClean="0">
                          <a:solidFill>
                            <a:srgbClr val="C00000"/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+mn-cs"/>
                        </a:rPr>
                        <a:t>30.8%</a:t>
                      </a:r>
                    </a:p>
                  </a:txBody>
                  <a:tcPr marL="108000" marR="108000" marT="1800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99401">
                <a:tc>
                  <a:txBody>
                    <a:bodyPr/>
                    <a:lstStyle/>
                    <a:p>
                      <a:pPr algn="ctr"/>
                      <a:r>
                        <a:rPr lang="it-IT" sz="1400" b="0" dirty="0" smtClean="0">
                          <a:solidFill>
                            <a:srgbClr val="6D6E71"/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</a:rPr>
                        <a:t>EBITDA</a:t>
                      </a:r>
                    </a:p>
                    <a:p>
                      <a:pPr algn="ctr"/>
                      <a:r>
                        <a:rPr lang="it-IT" sz="1400" b="0" dirty="0" smtClean="0">
                          <a:solidFill>
                            <a:srgbClr val="6D6E71"/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</a:rPr>
                        <a:t>%</a:t>
                      </a:r>
                    </a:p>
                  </a:txBody>
                  <a:tcPr marL="97935" marR="97935" marT="108000" marB="97935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50" b="0" dirty="0" smtClean="0">
                          <a:solidFill>
                            <a:srgbClr val="6D6E71"/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</a:rPr>
                        <a:t>30.3</a:t>
                      </a:r>
                    </a:p>
                    <a:p>
                      <a:pPr algn="ctr"/>
                      <a:r>
                        <a:rPr lang="it-IT" sz="1400" b="0" dirty="0" smtClean="0">
                          <a:solidFill>
                            <a:srgbClr val="6D6E71"/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</a:rPr>
                        <a:t>8.2%</a:t>
                      </a:r>
                    </a:p>
                  </a:txBody>
                  <a:tcPr marL="97935" marR="97935" marT="108000" marB="97935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50" b="0" dirty="0" smtClean="0">
                          <a:solidFill>
                            <a:srgbClr val="6D6E71"/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</a:rPr>
                        <a:t>40.3</a:t>
                      </a:r>
                    </a:p>
                    <a:p>
                      <a:pPr algn="ctr"/>
                      <a:r>
                        <a:rPr lang="it-IT" sz="1400" b="0" dirty="0" smtClean="0">
                          <a:solidFill>
                            <a:srgbClr val="6D6E71"/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</a:rPr>
                        <a:t>3.6%</a:t>
                      </a:r>
                    </a:p>
                  </a:txBody>
                  <a:tcPr marL="97935" marR="97935" marT="108000" marB="97935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97754" rtl="0" eaLnBrk="1" fontAlgn="ctr" latinLnBrk="0" hangingPunct="1"/>
                      <a:r>
                        <a:rPr lang="it-IT" sz="1050" b="0" i="0" u="none" strike="noStrike" kern="1200" dirty="0" smtClean="0">
                          <a:solidFill>
                            <a:srgbClr val="6D6E71"/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+mn-cs"/>
                        </a:rPr>
                        <a:t>64.1</a:t>
                      </a:r>
                    </a:p>
                    <a:p>
                      <a:pPr marL="0" algn="ctr" defTabSz="497754" rtl="0" eaLnBrk="1" fontAlgn="ctr" latinLnBrk="0" hangingPunct="1"/>
                      <a:r>
                        <a:rPr lang="it-IT" sz="1400" b="0" i="0" u="none" strike="noStrike" kern="1200" dirty="0" smtClean="0">
                          <a:solidFill>
                            <a:srgbClr val="6D6E71"/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+mn-cs"/>
                        </a:rPr>
                        <a:t>12.4%</a:t>
                      </a:r>
                    </a:p>
                  </a:txBody>
                  <a:tcPr marL="108000" marR="108000" marT="108000" marB="108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97754" rtl="0" eaLnBrk="1" fontAlgn="ctr" latinLnBrk="0" hangingPunct="1"/>
                      <a:r>
                        <a:rPr lang="it-IT" sz="1050" b="0" i="0" u="none" strike="noStrike" kern="1200" dirty="0" smtClean="0">
                          <a:solidFill>
                            <a:srgbClr val="6D6E71"/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+mn-cs"/>
                        </a:rPr>
                        <a:t>75.8</a:t>
                      </a:r>
                    </a:p>
                    <a:p>
                      <a:pPr marL="0" algn="ctr" defTabSz="497754" rtl="0" eaLnBrk="1" fontAlgn="ctr" latinLnBrk="0" hangingPunct="1"/>
                      <a:r>
                        <a:rPr lang="it-IT" sz="1400" b="0" i="0" u="none" strike="noStrike" kern="1200" dirty="0" smtClean="0">
                          <a:solidFill>
                            <a:srgbClr val="6D6E71"/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+mn-cs"/>
                        </a:rPr>
                        <a:t>12.3%</a:t>
                      </a:r>
                    </a:p>
                  </a:txBody>
                  <a:tcPr marL="108000" marR="108000" marT="108000" marB="108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97754" rtl="0" eaLnBrk="1" fontAlgn="ctr" latinLnBrk="0" hangingPunct="1"/>
                      <a:r>
                        <a:rPr lang="it-IT" sz="1050" b="0" i="0" u="none" strike="noStrike" kern="1200" dirty="0" smtClean="0">
                          <a:solidFill>
                            <a:srgbClr val="6D6E71"/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+mn-cs"/>
                        </a:rPr>
                        <a:t>89.5</a:t>
                      </a:r>
                    </a:p>
                    <a:p>
                      <a:pPr marL="0" algn="ctr" defTabSz="497754" rtl="0" eaLnBrk="1" fontAlgn="ctr" latinLnBrk="0" hangingPunct="1"/>
                      <a:r>
                        <a:rPr lang="it-IT" sz="1400" b="0" i="0" u="none" strike="noStrike" kern="1200" dirty="0" smtClean="0">
                          <a:solidFill>
                            <a:srgbClr val="6D6E71"/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+mn-cs"/>
                        </a:rPr>
                        <a:t>13.0%</a:t>
                      </a:r>
                    </a:p>
                  </a:txBody>
                  <a:tcPr marL="108000" marR="108000" marT="108000" marB="108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97754" rtl="0" eaLnBrk="1" fontAlgn="ctr" latinLnBrk="0" hangingPunct="1"/>
                      <a:r>
                        <a:rPr lang="it-IT" sz="1400" b="0" i="1" u="none" strike="noStrike" kern="1200" dirty="0" smtClean="0">
                          <a:solidFill>
                            <a:srgbClr val="C00000"/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+mn-cs"/>
                        </a:rPr>
                        <a:t>21.6</a:t>
                      </a:r>
                    </a:p>
                    <a:p>
                      <a:pPr marL="0" algn="ctr" defTabSz="497754" rtl="0" eaLnBrk="1" fontAlgn="ctr" latinLnBrk="0" hangingPunct="1"/>
                      <a:r>
                        <a:rPr lang="it-IT" sz="1400" b="0" i="1" u="none" strike="noStrike" kern="1200" dirty="0" smtClean="0">
                          <a:solidFill>
                            <a:srgbClr val="C00000"/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+mn-cs"/>
                        </a:rPr>
                        <a:t>13.4%</a:t>
                      </a:r>
                    </a:p>
                  </a:txBody>
                  <a:tcPr marL="108000" marR="108000" marT="108000" marB="108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97754" rtl="0" eaLnBrk="1" fontAlgn="ctr" latinLnBrk="0" hangingPunct="1"/>
                      <a:r>
                        <a:rPr lang="it-IT" sz="1400" b="0" i="1" u="none" strike="noStrike" kern="1200" dirty="0" smtClean="0">
                          <a:solidFill>
                            <a:srgbClr val="C00000"/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+mn-cs"/>
                        </a:rPr>
                        <a:t>19.8</a:t>
                      </a:r>
                    </a:p>
                    <a:p>
                      <a:pPr marL="0" algn="ctr" defTabSz="497754" rtl="0" eaLnBrk="1" fontAlgn="ctr" latinLnBrk="0" hangingPunct="1"/>
                      <a:r>
                        <a:rPr lang="it-IT" sz="1400" b="0" i="1" u="none" strike="noStrike" kern="1200" dirty="0" smtClean="0">
                          <a:solidFill>
                            <a:srgbClr val="C00000"/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+mn-cs"/>
                        </a:rPr>
                        <a:t>12.2.%</a:t>
                      </a:r>
                    </a:p>
                  </a:txBody>
                  <a:tcPr marL="108000" marR="108000" marT="108000" marB="108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68019">
                <a:tc>
                  <a:txBody>
                    <a:bodyPr/>
                    <a:lstStyle/>
                    <a:p>
                      <a:pPr marL="0" algn="ctr" defTabSz="982663" rtl="0" eaLnBrk="1" fontAlgn="ctr" latinLnBrk="0" hangingPunct="1"/>
                      <a:r>
                        <a:rPr lang="it-IT" sz="1400" b="0" i="0" u="none" strike="noStrike" kern="1200" dirty="0" smtClean="0">
                          <a:solidFill>
                            <a:srgbClr val="6D6E71"/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+mn-cs"/>
                        </a:rPr>
                        <a:t>EBIT</a:t>
                      </a:r>
                    </a:p>
                    <a:p>
                      <a:pPr marL="0" algn="ctr" defTabSz="554038" rtl="0" eaLnBrk="1" fontAlgn="ctr" latinLnBrk="0" hangingPunct="1"/>
                      <a:r>
                        <a:rPr lang="it-IT" sz="1400" b="0" i="0" u="none" strike="noStrike" kern="1200" dirty="0" smtClean="0">
                          <a:solidFill>
                            <a:srgbClr val="6D6E71"/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+mn-cs"/>
                        </a:rPr>
                        <a:t>%</a:t>
                      </a:r>
                    </a:p>
                  </a:txBody>
                  <a:tcPr marL="0" marR="0" marT="0" marB="0" anchor="ctr" anchorCtr="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97754" rtl="0" eaLnBrk="1" fontAlgn="ctr" latinLnBrk="0" hangingPunct="1"/>
                      <a:r>
                        <a:rPr lang="it-IT" sz="1050" b="0" i="0" u="none" strike="noStrike" kern="1200" dirty="0" smtClean="0">
                          <a:solidFill>
                            <a:srgbClr val="6D6E71"/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+mn-cs"/>
                        </a:rPr>
                        <a:t>18.1</a:t>
                      </a:r>
                    </a:p>
                    <a:p>
                      <a:pPr marL="0" algn="ctr" defTabSz="497754" rtl="0" eaLnBrk="1" fontAlgn="ctr" latinLnBrk="0" hangingPunct="1"/>
                      <a:r>
                        <a:rPr lang="it-IT" sz="1400" b="0" i="0" u="none" strike="noStrike" kern="1200" dirty="0" smtClean="0">
                          <a:solidFill>
                            <a:srgbClr val="6D6E71"/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+mn-cs"/>
                        </a:rPr>
                        <a:t>4.8%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97754" rtl="0" eaLnBrk="1" fontAlgn="ctr" latinLnBrk="0" hangingPunct="1"/>
                      <a:r>
                        <a:rPr lang="it-IT" sz="1050" b="0" i="0" u="none" strike="noStrike" kern="1200" dirty="0" smtClean="0">
                          <a:solidFill>
                            <a:srgbClr val="6D6E71"/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+mn-cs"/>
                        </a:rPr>
                        <a:t>26.5</a:t>
                      </a:r>
                    </a:p>
                    <a:p>
                      <a:pPr marL="0" algn="ctr" defTabSz="497754" rtl="0" eaLnBrk="1" fontAlgn="ctr" latinLnBrk="0" hangingPunct="1"/>
                      <a:r>
                        <a:rPr lang="it-IT" sz="1400" b="0" i="0" u="none" strike="noStrike" kern="1200" dirty="0" smtClean="0">
                          <a:solidFill>
                            <a:srgbClr val="6D6E71"/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+mn-cs"/>
                        </a:rPr>
                        <a:t>6.2%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97754" rtl="0" eaLnBrk="1" fontAlgn="ctr" latinLnBrk="0" hangingPunct="1"/>
                      <a:r>
                        <a:rPr lang="it-IT" sz="1050" b="0" i="0" u="none" strike="noStrike" kern="1200" dirty="0" smtClean="0">
                          <a:solidFill>
                            <a:srgbClr val="6D6E71"/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+mn-cs"/>
                        </a:rPr>
                        <a:t>43.8</a:t>
                      </a:r>
                    </a:p>
                    <a:p>
                      <a:pPr marL="0" algn="ctr" defTabSz="497754" rtl="0" eaLnBrk="1" fontAlgn="ctr" latinLnBrk="0" hangingPunct="1"/>
                      <a:r>
                        <a:rPr lang="it-IT" sz="1400" b="0" i="0" u="none" strike="noStrike" kern="1200" dirty="0" smtClean="0">
                          <a:solidFill>
                            <a:srgbClr val="6D6E71"/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+mn-cs"/>
                        </a:rPr>
                        <a:t>8.4%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97754" rtl="0" eaLnBrk="1" fontAlgn="ctr" latinLnBrk="0" hangingPunct="1"/>
                      <a:r>
                        <a:rPr lang="it-IT" sz="1050" b="0" i="0" u="none" strike="noStrike" kern="1200" dirty="0" smtClean="0">
                          <a:solidFill>
                            <a:srgbClr val="6D6E71"/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+mn-cs"/>
                        </a:rPr>
                        <a:t>55.1</a:t>
                      </a:r>
                    </a:p>
                    <a:p>
                      <a:pPr marL="0" algn="ctr" defTabSz="497754" rtl="0" eaLnBrk="1" fontAlgn="ctr" latinLnBrk="0" hangingPunct="1"/>
                      <a:r>
                        <a:rPr lang="it-IT" sz="1400" b="0" i="0" u="none" strike="noStrike" kern="1200" dirty="0" smtClean="0">
                          <a:solidFill>
                            <a:srgbClr val="6D6E71"/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+mn-cs"/>
                        </a:rPr>
                        <a:t>8.9%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97754" rtl="0" eaLnBrk="1" fontAlgn="ctr" latinLnBrk="0" hangingPunct="1"/>
                      <a:r>
                        <a:rPr lang="it-IT" sz="1050" b="0" i="0" u="none" strike="noStrike" kern="1200" dirty="0" smtClean="0">
                          <a:solidFill>
                            <a:srgbClr val="6D6E71"/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+mn-cs"/>
                        </a:rPr>
                        <a:t>63.6</a:t>
                      </a:r>
                    </a:p>
                    <a:p>
                      <a:pPr marL="0" algn="ctr" defTabSz="497754" rtl="0" eaLnBrk="1" fontAlgn="ctr" latinLnBrk="0" hangingPunct="1"/>
                      <a:r>
                        <a:rPr lang="it-IT" sz="1400" b="0" i="0" u="none" strike="noStrike" kern="1200" dirty="0" smtClean="0">
                          <a:solidFill>
                            <a:srgbClr val="6D6E71"/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+mn-cs"/>
                        </a:rPr>
                        <a:t>9.2%</a:t>
                      </a:r>
                    </a:p>
                  </a:txBody>
                  <a:tcPr marL="0" marR="0" marT="14400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97754" rtl="0" eaLnBrk="1" fontAlgn="ctr" latinLnBrk="0" hangingPunct="1"/>
                      <a:r>
                        <a:rPr lang="it-IT" sz="1400" b="0" i="1" u="none" strike="noStrike" kern="1200" dirty="0" smtClean="0">
                          <a:solidFill>
                            <a:srgbClr val="C00000"/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+mn-cs"/>
                        </a:rPr>
                        <a:t>16.1</a:t>
                      </a:r>
                    </a:p>
                    <a:p>
                      <a:pPr marL="0" algn="ctr" defTabSz="497754" rtl="0" eaLnBrk="1" fontAlgn="ctr" latinLnBrk="0" hangingPunct="1"/>
                      <a:r>
                        <a:rPr lang="it-IT" sz="1400" b="0" i="1" u="none" strike="noStrike" kern="1200" dirty="0" smtClean="0">
                          <a:solidFill>
                            <a:srgbClr val="C00000"/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+mn-cs"/>
                        </a:rPr>
                        <a:t>10.0%</a:t>
                      </a:r>
                    </a:p>
                  </a:txBody>
                  <a:tcPr marL="0" marR="0" marT="14400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97754" rtl="0" eaLnBrk="1" fontAlgn="ctr" latinLnBrk="0" hangingPunct="1"/>
                      <a:r>
                        <a:rPr lang="it-IT" sz="1400" b="0" i="1" u="none" strike="noStrike" kern="1200" dirty="0" smtClean="0">
                          <a:solidFill>
                            <a:srgbClr val="C00000"/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+mn-cs"/>
                        </a:rPr>
                        <a:t>13.9</a:t>
                      </a:r>
                    </a:p>
                    <a:p>
                      <a:pPr marL="0" algn="ctr" defTabSz="497754" rtl="0" eaLnBrk="1" fontAlgn="ctr" latinLnBrk="0" hangingPunct="1"/>
                      <a:r>
                        <a:rPr lang="it-IT" sz="1400" b="0" i="1" u="none" strike="noStrike" kern="1200" dirty="0" smtClean="0">
                          <a:solidFill>
                            <a:srgbClr val="C00000"/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+mn-cs"/>
                        </a:rPr>
                        <a:t>8.6%</a:t>
                      </a:r>
                    </a:p>
                  </a:txBody>
                  <a:tcPr marL="0" marR="0" marT="14400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3" name="Rettangolo 32"/>
          <p:cNvSpPr/>
          <p:nvPr/>
        </p:nvSpPr>
        <p:spPr>
          <a:xfrm>
            <a:off x="9350828" y="1012373"/>
            <a:ext cx="859972" cy="5573491"/>
          </a:xfrm>
          <a:prstGeom prst="rect">
            <a:avLst/>
          </a:prstGeom>
          <a:solidFill>
            <a:srgbClr val="1DA789">
              <a:alpha val="10196"/>
            </a:srgbClr>
          </a:solidFill>
          <a:ln w="28575">
            <a:solidFill>
              <a:srgbClr val="1DA7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2" name="Title 1"/>
          <p:cNvSpPr txBox="1">
            <a:spLocks/>
          </p:cNvSpPr>
          <p:nvPr/>
        </p:nvSpPr>
        <p:spPr>
          <a:xfrm>
            <a:off x="788770" y="218730"/>
            <a:ext cx="8543916" cy="74058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600" kern="1200">
                <a:solidFill>
                  <a:schemeClr val="tx1">
                    <a:lumMod val="75000"/>
                    <a:lumOff val="25000"/>
                  </a:schemeClr>
                </a:solidFill>
                <a:latin typeface="Roboto Thin" pitchFamily="2" charset="0"/>
                <a:ea typeface="Roboto Thin" pitchFamily="2" charset="0"/>
                <a:cs typeface="+mj-cs"/>
              </a:defRPr>
            </a:lvl1pPr>
          </a:lstStyle>
          <a:p>
            <a:r>
              <a:rPr lang="en-US" dirty="0" smtClean="0">
                <a:solidFill>
                  <a:srgbClr val="6D6E71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Extract of the P&amp;L – IQ 2018</a:t>
            </a:r>
            <a:endParaRPr lang="en-US" dirty="0">
              <a:solidFill>
                <a:srgbClr val="6D6E71"/>
              </a:solidFill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7458587" y="6258181"/>
            <a:ext cx="3276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 err="1" smtClean="0">
                <a:solidFill>
                  <a:schemeClr val="bg2">
                    <a:lumMod val="50000"/>
                  </a:schemeClr>
                </a:solidFill>
              </a:rPr>
              <a:t>tax</a:t>
            </a:r>
            <a:r>
              <a:rPr lang="it-IT" sz="1400" b="1" dirty="0" smtClean="0">
                <a:solidFill>
                  <a:schemeClr val="bg2">
                    <a:lumMod val="50000"/>
                  </a:schemeClr>
                </a:solidFill>
              </a:rPr>
              <a:t> rate            36.8%             37,2%</a:t>
            </a:r>
            <a:endParaRPr lang="it-IT" sz="14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8784776" y="6465210"/>
            <a:ext cx="2743200" cy="365125"/>
          </a:xfrm>
        </p:spPr>
        <p:txBody>
          <a:bodyPr/>
          <a:lstStyle/>
          <a:p>
            <a:fld id="{27B15C8E-8325-4EA0-8D60-197EA95E9C0B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89829925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testo 5"/>
          <p:cNvSpPr>
            <a:spLocks noGrp="1"/>
          </p:cNvSpPr>
          <p:nvPr>
            <p:ph type="body" sz="quarter" idx="14"/>
          </p:nvPr>
        </p:nvSpPr>
        <p:spPr>
          <a:xfrm>
            <a:off x="85428" y="198093"/>
            <a:ext cx="8187162" cy="477929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it-IT" sz="3200" dirty="0" smtClean="0">
                <a:solidFill>
                  <a:srgbClr val="6D6E7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+mj-cs"/>
              </a:rPr>
              <a:t>Group </a:t>
            </a:r>
            <a:r>
              <a:rPr lang="it-IT" sz="3200" dirty="0" err="1" smtClean="0">
                <a:solidFill>
                  <a:srgbClr val="6D6E7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+mj-cs"/>
              </a:rPr>
              <a:t>orders</a:t>
            </a:r>
            <a:endParaRPr lang="it-IT" sz="3200" dirty="0" smtClean="0">
              <a:solidFill>
                <a:srgbClr val="6D6E71"/>
              </a:solidFill>
              <a:latin typeface="Roboto Medium" panose="02000000000000000000" pitchFamily="2" charset="0"/>
              <a:ea typeface="Roboto Medium" panose="02000000000000000000" pitchFamily="2" charset="0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it-IT" sz="3200" dirty="0" err="1" smtClean="0">
                <a:solidFill>
                  <a:srgbClr val="6D6E7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+mj-cs"/>
              </a:rPr>
              <a:t>Intake</a:t>
            </a:r>
            <a:r>
              <a:rPr lang="it-IT" sz="3200" dirty="0" smtClean="0">
                <a:solidFill>
                  <a:srgbClr val="6D6E7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+mj-cs"/>
              </a:rPr>
              <a:t> &amp; </a:t>
            </a:r>
            <a:r>
              <a:rPr lang="it-IT" sz="3200" dirty="0" err="1" smtClean="0">
                <a:solidFill>
                  <a:srgbClr val="6D6E7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+mj-cs"/>
              </a:rPr>
              <a:t>backlog</a:t>
            </a:r>
            <a:endParaRPr lang="it-IT" sz="3200" dirty="0">
              <a:solidFill>
                <a:srgbClr val="6D6E71"/>
              </a:solidFill>
              <a:latin typeface="Roboto Medium" panose="02000000000000000000" pitchFamily="2" charset="0"/>
              <a:ea typeface="Roboto Medium" panose="02000000000000000000" pitchFamily="2" charset="0"/>
              <a:cs typeface="+mj-cs"/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/>
          </p:nvPr>
        </p:nvGraphicFramePr>
        <p:xfrm>
          <a:off x="788669" y="1643743"/>
          <a:ext cx="6286124" cy="47483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9" name="Connettore 2 25"/>
          <p:cNvCxnSpPr/>
          <p:nvPr/>
        </p:nvCxnSpPr>
        <p:spPr>
          <a:xfrm flipV="1">
            <a:off x="810874" y="1669590"/>
            <a:ext cx="0" cy="4392000"/>
          </a:xfrm>
          <a:prstGeom prst="straightConnector1">
            <a:avLst/>
          </a:prstGeom>
          <a:ln w="12700">
            <a:solidFill>
              <a:srgbClr val="C9CACC"/>
            </a:solidFill>
            <a:tailEnd type="triangle"/>
          </a:ln>
          <a:effectLst>
            <a:outerShdw blurRad="40000" dist="20000" dir="5400000" rotWithShape="0">
              <a:srgbClr val="000000">
                <a:alpha val="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Segnaposto testo 6"/>
          <p:cNvSpPr txBox="1">
            <a:spLocks/>
          </p:cNvSpPr>
          <p:nvPr/>
        </p:nvSpPr>
        <p:spPr>
          <a:xfrm rot="16200000">
            <a:off x="325874" y="1887531"/>
            <a:ext cx="615339" cy="26373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marL="0" indent="0" algn="l" defTabSz="497754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Roboto Medium"/>
                <a:ea typeface="+mn-ea"/>
                <a:cs typeface="Roboto Medium"/>
              </a:defRPr>
            </a:lvl1pPr>
            <a:lvl2pPr marL="497754" indent="0" algn="l" defTabSz="497754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Roboto Medium"/>
                <a:ea typeface="+mn-ea"/>
                <a:cs typeface="Roboto Medium"/>
              </a:defRPr>
            </a:lvl2pPr>
            <a:lvl3pPr marL="995507" indent="0" algn="l" defTabSz="497754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Roboto Medium"/>
                <a:ea typeface="+mn-ea"/>
                <a:cs typeface="Roboto Medium"/>
              </a:defRPr>
            </a:lvl3pPr>
            <a:lvl4pPr marL="1493261" indent="0" algn="l" defTabSz="497754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Roboto Medium"/>
                <a:ea typeface="+mn-ea"/>
                <a:cs typeface="Roboto Medium"/>
              </a:defRPr>
            </a:lvl4pPr>
            <a:lvl5pPr marL="1991014" indent="0" algn="l" defTabSz="497754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Roboto Medium"/>
                <a:ea typeface="+mn-ea"/>
                <a:cs typeface="Roboto Medium"/>
              </a:defRPr>
            </a:lvl5pPr>
            <a:lvl6pPr marL="2737645" indent="-248877" algn="l" defTabSz="497754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35399" indent="-248877" algn="l" defTabSz="497754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33152" indent="-248877" algn="l" defTabSz="497754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30906" indent="-248877" algn="l" defTabSz="497754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it-IT" sz="1400" dirty="0">
                <a:solidFill>
                  <a:srgbClr val="6D6E7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Arial" panose="020B0604020202020204" pitchFamily="34" charset="0"/>
              </a:rPr>
              <a:t>€</a:t>
            </a:r>
            <a:r>
              <a:rPr lang="it-IT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/</a:t>
            </a:r>
            <a:r>
              <a:rPr lang="it-IT" sz="1400" dirty="0" smtClean="0">
                <a:solidFill>
                  <a:srgbClr val="6D6E7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Arial" panose="020B0604020202020204" pitchFamily="34" charset="0"/>
              </a:rPr>
              <a:t>mln</a:t>
            </a:r>
            <a:endParaRPr lang="it-IT" sz="1400" dirty="0">
              <a:solidFill>
                <a:srgbClr val="6D6E71"/>
              </a:solidFill>
              <a:latin typeface="Roboto Light" panose="02000000000000000000" pitchFamily="2" charset="0"/>
              <a:ea typeface="Roboto Light" panose="02000000000000000000" pitchFamily="2" charset="0"/>
              <a:cs typeface="Arial" panose="020B0604020202020204" pitchFamily="34" charset="0"/>
            </a:endParaRPr>
          </a:p>
          <a:p>
            <a:pPr algn="r"/>
            <a:endParaRPr lang="it-IT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11" name="Connettore 2 10"/>
          <p:cNvCxnSpPr/>
          <p:nvPr/>
        </p:nvCxnSpPr>
        <p:spPr>
          <a:xfrm>
            <a:off x="309408" y="5879415"/>
            <a:ext cx="11247514" cy="9278"/>
          </a:xfrm>
          <a:prstGeom prst="straightConnector1">
            <a:avLst/>
          </a:prstGeom>
          <a:ln w="12700">
            <a:solidFill>
              <a:srgbClr val="C9CACC"/>
            </a:solidFill>
            <a:tailEnd type="triangle"/>
          </a:ln>
          <a:effectLst>
            <a:outerShdw blurRad="40000" dist="20000" dir="5400000" rotWithShape="0">
              <a:srgbClr val="000000">
                <a:alpha val="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object 2"/>
          <p:cNvSpPr txBox="1"/>
          <p:nvPr/>
        </p:nvSpPr>
        <p:spPr>
          <a:xfrm>
            <a:off x="6063343" y="933168"/>
            <a:ext cx="5978760" cy="615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8450" indent="-285750">
              <a:buBlip>
                <a:blip r:embed="rId3"/>
              </a:buBlip>
            </a:pPr>
            <a:r>
              <a:rPr lang="en-US" sz="2000" b="1" dirty="0" smtClean="0">
                <a:solidFill>
                  <a:srgbClr val="6D6E7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IQ 2018</a:t>
            </a:r>
            <a:r>
              <a:rPr lang="en-US" sz="2000" dirty="0" smtClean="0">
                <a:solidFill>
                  <a:srgbClr val="6D6E7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 Group orders intake </a:t>
            </a:r>
            <a:r>
              <a:rPr lang="en-US" sz="2000" dirty="0" smtClean="0">
                <a:solidFill>
                  <a:srgbClr val="6D6E71"/>
                </a:solidFill>
                <a:latin typeface="Roboto Medium" pitchFamily="50" charset="0"/>
                <a:ea typeface="Roboto Medium" pitchFamily="50" charset="0"/>
                <a:cs typeface="Roboto Medium" pitchFamily="50" charset="0"/>
              </a:rPr>
              <a:t>+10.5% (vs. IQ 2017)</a:t>
            </a:r>
            <a:endParaRPr lang="en-US" sz="2000" b="1" dirty="0" smtClean="0">
              <a:solidFill>
                <a:srgbClr val="6D6E71"/>
              </a:solidFill>
              <a:latin typeface="Roboto Medium" pitchFamily="50" charset="0"/>
              <a:ea typeface="Roboto Medium" pitchFamily="50" charset="0"/>
              <a:cs typeface="Roboto Medium" pitchFamily="50" charset="0"/>
            </a:endParaRPr>
          </a:p>
          <a:p>
            <a:pPr marL="298450" indent="-285750">
              <a:buBlip>
                <a:blip r:embed="rId3"/>
              </a:buBlip>
            </a:pPr>
            <a:r>
              <a:rPr lang="en-US" sz="2000" b="1" dirty="0" smtClean="0">
                <a:solidFill>
                  <a:srgbClr val="6D6E7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IQ 2018</a:t>
            </a:r>
            <a:r>
              <a:rPr lang="en-US" sz="2000" dirty="0" smtClean="0">
                <a:solidFill>
                  <a:srgbClr val="6D6E7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: Group backlog </a:t>
            </a:r>
            <a:r>
              <a:rPr lang="en-US" sz="2000" dirty="0" smtClean="0">
                <a:solidFill>
                  <a:srgbClr val="6D6E71"/>
                </a:solidFill>
                <a:latin typeface="Roboto Medium" pitchFamily="50" charset="0"/>
                <a:ea typeface="Roboto Medium" pitchFamily="50" charset="0"/>
                <a:cs typeface="Roboto Medium" pitchFamily="50" charset="0"/>
              </a:rPr>
              <a:t>+24% (vs. IQ 2017)</a:t>
            </a:r>
            <a:endParaRPr lang="en-US" sz="2000" dirty="0">
              <a:solidFill>
                <a:srgbClr val="6D6E71"/>
              </a:solidFill>
              <a:latin typeface="Roboto Medium" pitchFamily="50" charset="0"/>
              <a:ea typeface="Roboto Medium" pitchFamily="50" charset="0"/>
              <a:cs typeface="Roboto Medium" pitchFamily="50" charset="0"/>
            </a:endParaRPr>
          </a:p>
        </p:txBody>
      </p:sp>
      <p:sp>
        <p:nvSpPr>
          <p:cNvPr id="13" name="CasellaDiTesto 17"/>
          <p:cNvSpPr txBox="1"/>
          <p:nvPr/>
        </p:nvSpPr>
        <p:spPr>
          <a:xfrm>
            <a:off x="793275" y="5876099"/>
            <a:ext cx="56564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solidFill>
                  <a:srgbClr val="707173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Arial" panose="020B0604020202020204" pitchFamily="34" charset="0"/>
              </a:rPr>
              <a:t>2009</a:t>
            </a:r>
            <a:endParaRPr lang="en-US" sz="1000" dirty="0">
              <a:solidFill>
                <a:srgbClr val="707173"/>
              </a:solidFill>
              <a:latin typeface="Roboto Medium" panose="02000000000000000000" pitchFamily="2" charset="0"/>
              <a:ea typeface="Roboto Medium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14" name="CasellaDiTesto 17"/>
          <p:cNvSpPr txBox="1"/>
          <p:nvPr/>
        </p:nvSpPr>
        <p:spPr>
          <a:xfrm>
            <a:off x="1455755" y="5876099"/>
            <a:ext cx="57371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solidFill>
                  <a:srgbClr val="707173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Arial" panose="020B0604020202020204" pitchFamily="34" charset="0"/>
              </a:rPr>
              <a:t>2010</a:t>
            </a:r>
            <a:endParaRPr lang="en-US" sz="1000" dirty="0">
              <a:solidFill>
                <a:srgbClr val="707173"/>
              </a:solidFill>
              <a:latin typeface="Roboto Medium" panose="02000000000000000000" pitchFamily="2" charset="0"/>
              <a:ea typeface="Roboto Medium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15" name="CasellaDiTesto 17"/>
          <p:cNvSpPr txBox="1"/>
          <p:nvPr/>
        </p:nvSpPr>
        <p:spPr>
          <a:xfrm>
            <a:off x="2102699" y="5873609"/>
            <a:ext cx="60117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solidFill>
                  <a:srgbClr val="707173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Arial" panose="020B0604020202020204" pitchFamily="34" charset="0"/>
              </a:rPr>
              <a:t>2011</a:t>
            </a:r>
            <a:endParaRPr lang="en-US" sz="1000" dirty="0">
              <a:solidFill>
                <a:srgbClr val="707173"/>
              </a:solidFill>
              <a:latin typeface="Roboto Medium" panose="02000000000000000000" pitchFamily="2" charset="0"/>
              <a:ea typeface="Roboto Medium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16" name="CasellaDiTesto 17"/>
          <p:cNvSpPr txBox="1"/>
          <p:nvPr/>
        </p:nvSpPr>
        <p:spPr>
          <a:xfrm>
            <a:off x="2815526" y="5873609"/>
            <a:ext cx="5681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solidFill>
                  <a:srgbClr val="707173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Arial" panose="020B0604020202020204" pitchFamily="34" charset="0"/>
              </a:rPr>
              <a:t>2012</a:t>
            </a:r>
            <a:endParaRPr lang="en-US" sz="1000" dirty="0">
              <a:solidFill>
                <a:srgbClr val="707173"/>
              </a:solidFill>
              <a:latin typeface="Roboto Medium" panose="02000000000000000000" pitchFamily="2" charset="0"/>
              <a:ea typeface="Roboto Medium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17" name="CasellaDiTesto 17"/>
          <p:cNvSpPr txBox="1"/>
          <p:nvPr/>
        </p:nvSpPr>
        <p:spPr>
          <a:xfrm>
            <a:off x="3460118" y="5873609"/>
            <a:ext cx="6011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solidFill>
                  <a:srgbClr val="707173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Arial" panose="020B0604020202020204" pitchFamily="34" charset="0"/>
              </a:rPr>
              <a:t>2013</a:t>
            </a:r>
            <a:endParaRPr lang="en-US" sz="1000" dirty="0">
              <a:solidFill>
                <a:srgbClr val="707173"/>
              </a:solidFill>
              <a:latin typeface="Roboto Medium" panose="02000000000000000000" pitchFamily="2" charset="0"/>
              <a:ea typeface="Roboto Medium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18" name="CasellaDiTesto 17"/>
          <p:cNvSpPr txBox="1"/>
          <p:nvPr/>
        </p:nvSpPr>
        <p:spPr>
          <a:xfrm>
            <a:off x="4131870" y="5876099"/>
            <a:ext cx="6019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solidFill>
                  <a:srgbClr val="707173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Arial" panose="020B0604020202020204" pitchFamily="34" charset="0"/>
              </a:rPr>
              <a:t>2014</a:t>
            </a:r>
            <a:endParaRPr lang="en-US" sz="1000" dirty="0">
              <a:solidFill>
                <a:srgbClr val="707173"/>
              </a:solidFill>
              <a:latin typeface="Roboto Medium" panose="02000000000000000000" pitchFamily="2" charset="0"/>
              <a:ea typeface="Roboto Medium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19" name="CasellaDiTesto 17"/>
          <p:cNvSpPr txBox="1"/>
          <p:nvPr/>
        </p:nvSpPr>
        <p:spPr>
          <a:xfrm>
            <a:off x="4790023" y="5861361"/>
            <a:ext cx="6177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solidFill>
                  <a:srgbClr val="707173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Arial" panose="020B0604020202020204" pitchFamily="34" charset="0"/>
              </a:rPr>
              <a:t>2015</a:t>
            </a:r>
          </a:p>
          <a:p>
            <a:pPr algn="ctr"/>
            <a:endParaRPr lang="en-US" sz="1000" dirty="0">
              <a:solidFill>
                <a:srgbClr val="707173"/>
              </a:solidFill>
              <a:latin typeface="Roboto Medium" panose="02000000000000000000" pitchFamily="2" charset="0"/>
              <a:ea typeface="Roboto Medium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20" name="CasellaDiTesto 17"/>
          <p:cNvSpPr txBox="1"/>
          <p:nvPr/>
        </p:nvSpPr>
        <p:spPr>
          <a:xfrm>
            <a:off x="5481931" y="5873609"/>
            <a:ext cx="5681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solidFill>
                  <a:srgbClr val="707173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Arial" panose="020B0604020202020204" pitchFamily="34" charset="0"/>
              </a:rPr>
              <a:t>2016</a:t>
            </a:r>
            <a:endParaRPr lang="en-US" sz="1000" dirty="0">
              <a:solidFill>
                <a:srgbClr val="707173"/>
              </a:solidFill>
              <a:latin typeface="Roboto Medium" panose="02000000000000000000" pitchFamily="2" charset="0"/>
              <a:ea typeface="Roboto Medium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21" name="object 2"/>
          <p:cNvSpPr txBox="1"/>
          <p:nvPr/>
        </p:nvSpPr>
        <p:spPr>
          <a:xfrm>
            <a:off x="1808914" y="6133430"/>
            <a:ext cx="4110455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8450" indent="-285750" algn="ctr"/>
            <a:r>
              <a:rPr lang="en-US" sz="1600" dirty="0" smtClean="0">
                <a:solidFill>
                  <a:srgbClr val="6D6E71"/>
                </a:solidFill>
                <a:latin typeface="Roboto Medium" pitchFamily="50" charset="0"/>
                <a:ea typeface="Roboto Medium" pitchFamily="50" charset="0"/>
                <a:cs typeface="Roboto Medium" pitchFamily="50" charset="0"/>
              </a:rPr>
              <a:t>only machines</a:t>
            </a:r>
            <a:endParaRPr lang="en-US" sz="1600" dirty="0">
              <a:solidFill>
                <a:srgbClr val="6D6E71"/>
              </a:solidFill>
              <a:latin typeface="Roboto Medium" pitchFamily="50" charset="0"/>
              <a:ea typeface="Roboto Medium" pitchFamily="50" charset="0"/>
              <a:cs typeface="Roboto Medium" pitchFamily="50" charset="0"/>
            </a:endParaRPr>
          </a:p>
        </p:txBody>
      </p:sp>
      <p:sp>
        <p:nvSpPr>
          <p:cNvPr id="22" name="CasellaDiTesto 17"/>
          <p:cNvSpPr txBox="1"/>
          <p:nvPr/>
        </p:nvSpPr>
        <p:spPr>
          <a:xfrm>
            <a:off x="6176834" y="5873605"/>
            <a:ext cx="5681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solidFill>
                  <a:srgbClr val="707173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Arial" panose="020B0604020202020204" pitchFamily="34" charset="0"/>
              </a:rPr>
              <a:t>2017</a:t>
            </a:r>
            <a:endParaRPr lang="en-US" sz="1000" dirty="0">
              <a:solidFill>
                <a:srgbClr val="707173"/>
              </a:solidFill>
              <a:latin typeface="Roboto Medium" panose="02000000000000000000" pitchFamily="2" charset="0"/>
              <a:ea typeface="Roboto Medium" panose="02000000000000000000" pitchFamily="2" charset="0"/>
              <a:cs typeface="Arial" panose="020B0604020202020204" pitchFamily="34" charset="0"/>
            </a:endParaRPr>
          </a:p>
        </p:txBody>
      </p:sp>
      <p:graphicFrame>
        <p:nvGraphicFramePr>
          <p:cNvPr id="23" name="Object 7"/>
          <p:cNvGraphicFramePr>
            <a:graphicFrameLocks noChangeAspect="1"/>
          </p:cNvGraphicFramePr>
          <p:nvPr>
            <p:extLst/>
          </p:nvPr>
        </p:nvGraphicFramePr>
        <p:xfrm>
          <a:off x="7632705" y="2841172"/>
          <a:ext cx="3662504" cy="30459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4" name="CasellaDiTesto 23"/>
          <p:cNvSpPr txBox="1"/>
          <p:nvPr/>
        </p:nvSpPr>
        <p:spPr>
          <a:xfrm>
            <a:off x="7762389" y="5874388"/>
            <a:ext cx="6019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solidFill>
                  <a:srgbClr val="707173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Arial" panose="020B0604020202020204" pitchFamily="34" charset="0"/>
              </a:rPr>
              <a:t>IQ 2017</a:t>
            </a:r>
            <a:endParaRPr lang="en-US" sz="1000" dirty="0">
              <a:solidFill>
                <a:srgbClr val="707173"/>
              </a:solidFill>
              <a:latin typeface="Roboto Medium" panose="02000000000000000000" pitchFamily="2" charset="0"/>
              <a:ea typeface="Roboto Medium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25" name="CasellaDiTesto 17"/>
          <p:cNvSpPr txBox="1"/>
          <p:nvPr/>
        </p:nvSpPr>
        <p:spPr>
          <a:xfrm>
            <a:off x="8428207" y="5859651"/>
            <a:ext cx="61771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solidFill>
                  <a:srgbClr val="707173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Arial" panose="020B0604020202020204" pitchFamily="34" charset="0"/>
              </a:rPr>
              <a:t>IIQ 2017</a:t>
            </a:r>
          </a:p>
          <a:p>
            <a:pPr algn="ctr"/>
            <a:endParaRPr lang="en-US" sz="1000" dirty="0">
              <a:solidFill>
                <a:srgbClr val="707173"/>
              </a:solidFill>
              <a:latin typeface="Roboto Medium" panose="02000000000000000000" pitchFamily="2" charset="0"/>
              <a:ea typeface="Roboto Medium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26" name="CasellaDiTesto 17"/>
          <p:cNvSpPr txBox="1"/>
          <p:nvPr/>
        </p:nvSpPr>
        <p:spPr>
          <a:xfrm>
            <a:off x="9150166" y="5871898"/>
            <a:ext cx="5681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solidFill>
                  <a:srgbClr val="707173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Arial" panose="020B0604020202020204" pitchFamily="34" charset="0"/>
              </a:rPr>
              <a:t>IIIQ 2017</a:t>
            </a:r>
            <a:endParaRPr lang="en-US" sz="1000" dirty="0">
              <a:solidFill>
                <a:srgbClr val="707173"/>
              </a:solidFill>
              <a:latin typeface="Roboto Medium" panose="02000000000000000000" pitchFamily="2" charset="0"/>
              <a:ea typeface="Roboto Medium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27" name="CasellaDiTesto 17"/>
          <p:cNvSpPr txBox="1"/>
          <p:nvPr/>
        </p:nvSpPr>
        <p:spPr>
          <a:xfrm>
            <a:off x="9878187" y="5871894"/>
            <a:ext cx="5681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solidFill>
                  <a:srgbClr val="707173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Arial" panose="020B0604020202020204" pitchFamily="34" charset="0"/>
              </a:rPr>
              <a:t>IVQ 2017</a:t>
            </a:r>
            <a:endParaRPr lang="en-US" sz="1000" dirty="0">
              <a:solidFill>
                <a:srgbClr val="707173"/>
              </a:solidFill>
              <a:latin typeface="Roboto Medium" panose="02000000000000000000" pitchFamily="2" charset="0"/>
              <a:ea typeface="Roboto Medium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28" name="CasellaDiTesto 17"/>
          <p:cNvSpPr txBox="1"/>
          <p:nvPr/>
        </p:nvSpPr>
        <p:spPr>
          <a:xfrm>
            <a:off x="10629317" y="5871890"/>
            <a:ext cx="5681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solidFill>
                  <a:srgbClr val="FF0000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Arial" panose="020B0604020202020204" pitchFamily="34" charset="0"/>
              </a:rPr>
              <a:t>IQ 2018</a:t>
            </a:r>
            <a:endParaRPr lang="en-US" sz="1000" dirty="0">
              <a:solidFill>
                <a:srgbClr val="FF0000"/>
              </a:solidFill>
              <a:latin typeface="Roboto Medium" panose="02000000000000000000" pitchFamily="2" charset="0"/>
              <a:ea typeface="Roboto Medium" panose="02000000000000000000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3647635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testo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it-IT" sz="3200" dirty="0" smtClean="0">
                <a:solidFill>
                  <a:srgbClr val="6D6E7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+mj-cs"/>
              </a:rPr>
              <a:t>Net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it-IT" sz="3200" dirty="0" err="1" smtClean="0">
                <a:solidFill>
                  <a:srgbClr val="6D6E7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+mj-cs"/>
              </a:rPr>
              <a:t>debt</a:t>
            </a:r>
            <a:endParaRPr lang="it-IT" sz="3200" dirty="0">
              <a:solidFill>
                <a:srgbClr val="6D6E71"/>
              </a:solidFill>
              <a:latin typeface="Roboto Medium" panose="02000000000000000000" pitchFamily="2" charset="0"/>
              <a:ea typeface="Roboto Medium" panose="02000000000000000000" pitchFamily="2" charset="0"/>
              <a:cs typeface="+mj-cs"/>
            </a:endParaRPr>
          </a:p>
        </p:txBody>
      </p:sp>
      <p:graphicFrame>
        <p:nvGraphicFramePr>
          <p:cNvPr id="8" name="Object 8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="" xmlns:p14="http://schemas.microsoft.com/office/powerpoint/2010/main" val="1846047028"/>
              </p:ext>
            </p:extLst>
          </p:nvPr>
        </p:nvGraphicFramePr>
        <p:xfrm>
          <a:off x="528515" y="729344"/>
          <a:ext cx="10476942" cy="54210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9" name="Connettore 2 25"/>
          <p:cNvCxnSpPr/>
          <p:nvPr/>
        </p:nvCxnSpPr>
        <p:spPr>
          <a:xfrm flipV="1">
            <a:off x="828967" y="1809812"/>
            <a:ext cx="0" cy="4392000"/>
          </a:xfrm>
          <a:prstGeom prst="straightConnector1">
            <a:avLst/>
          </a:prstGeom>
          <a:ln w="12700">
            <a:solidFill>
              <a:srgbClr val="C9CACC"/>
            </a:solidFill>
            <a:tailEnd type="triangle"/>
          </a:ln>
          <a:effectLst>
            <a:outerShdw blurRad="40000" dist="20000" dir="5400000" rotWithShape="0">
              <a:srgbClr val="000000">
                <a:alpha val="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Segnaposto testo 6"/>
          <p:cNvSpPr txBox="1">
            <a:spLocks/>
          </p:cNvSpPr>
          <p:nvPr/>
        </p:nvSpPr>
        <p:spPr>
          <a:xfrm rot="16200000">
            <a:off x="322116" y="2018519"/>
            <a:ext cx="615339" cy="26373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marL="0" indent="0" algn="l" defTabSz="497754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Roboto Medium"/>
                <a:ea typeface="+mn-ea"/>
                <a:cs typeface="Roboto Medium"/>
              </a:defRPr>
            </a:lvl1pPr>
            <a:lvl2pPr marL="497754" indent="0" algn="l" defTabSz="497754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Roboto Medium"/>
                <a:ea typeface="+mn-ea"/>
                <a:cs typeface="Roboto Medium"/>
              </a:defRPr>
            </a:lvl2pPr>
            <a:lvl3pPr marL="995507" indent="0" algn="l" defTabSz="497754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Roboto Medium"/>
                <a:ea typeface="+mn-ea"/>
                <a:cs typeface="Roboto Medium"/>
              </a:defRPr>
            </a:lvl3pPr>
            <a:lvl4pPr marL="1493261" indent="0" algn="l" defTabSz="497754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Roboto Medium"/>
                <a:ea typeface="+mn-ea"/>
                <a:cs typeface="Roboto Medium"/>
              </a:defRPr>
            </a:lvl4pPr>
            <a:lvl5pPr marL="1991014" indent="0" algn="l" defTabSz="497754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Roboto Medium"/>
                <a:ea typeface="+mn-ea"/>
                <a:cs typeface="Roboto Medium"/>
              </a:defRPr>
            </a:lvl5pPr>
            <a:lvl6pPr marL="2737645" indent="-248877" algn="l" defTabSz="497754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35399" indent="-248877" algn="l" defTabSz="497754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33152" indent="-248877" algn="l" defTabSz="497754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30906" indent="-248877" algn="l" defTabSz="497754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it-IT" sz="1400" dirty="0">
                <a:solidFill>
                  <a:srgbClr val="6D6E7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Arial" panose="020B0604020202020204" pitchFamily="34" charset="0"/>
              </a:rPr>
              <a:t>€</a:t>
            </a:r>
            <a:r>
              <a:rPr lang="it-IT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/</a:t>
            </a:r>
            <a:r>
              <a:rPr lang="it-IT" sz="1400" dirty="0" smtClean="0">
                <a:solidFill>
                  <a:srgbClr val="6D6E7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Arial" panose="020B0604020202020204" pitchFamily="34" charset="0"/>
              </a:rPr>
              <a:t>mln</a:t>
            </a:r>
            <a:endParaRPr lang="it-IT" sz="1400" dirty="0">
              <a:solidFill>
                <a:srgbClr val="6D6E71"/>
              </a:solidFill>
              <a:latin typeface="Roboto Light" panose="02000000000000000000" pitchFamily="2" charset="0"/>
              <a:ea typeface="Roboto Light" panose="02000000000000000000" pitchFamily="2" charset="0"/>
              <a:cs typeface="Arial" panose="020B0604020202020204" pitchFamily="34" charset="0"/>
            </a:endParaRPr>
          </a:p>
          <a:p>
            <a:pPr algn="r"/>
            <a:endParaRPr lang="it-IT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12" name="Connettore 2 10"/>
          <p:cNvCxnSpPr/>
          <p:nvPr/>
        </p:nvCxnSpPr>
        <p:spPr>
          <a:xfrm>
            <a:off x="773605" y="6134905"/>
            <a:ext cx="7830665" cy="0"/>
          </a:xfrm>
          <a:prstGeom prst="straightConnector1">
            <a:avLst/>
          </a:prstGeom>
          <a:ln w="12700">
            <a:solidFill>
              <a:srgbClr val="C9CACC"/>
            </a:solidFill>
            <a:tailEnd type="triangle"/>
          </a:ln>
          <a:effectLst>
            <a:outerShdw blurRad="40000" dist="20000" dir="5400000" rotWithShape="0">
              <a:srgbClr val="000000">
                <a:alpha val="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CasellaDiTesto 17"/>
          <p:cNvSpPr txBox="1"/>
          <p:nvPr/>
        </p:nvSpPr>
        <p:spPr>
          <a:xfrm>
            <a:off x="1114370" y="6174257"/>
            <a:ext cx="6011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707173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Arial" panose="020B0604020202020204" pitchFamily="34" charset="0"/>
              </a:rPr>
              <a:t>2011</a:t>
            </a:r>
            <a:endParaRPr lang="en-US" sz="1200" dirty="0">
              <a:solidFill>
                <a:srgbClr val="707173"/>
              </a:solidFill>
              <a:latin typeface="Roboto Medium" panose="02000000000000000000" pitchFamily="2" charset="0"/>
              <a:ea typeface="Roboto Medium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14" name="CasellaDiTesto 17"/>
          <p:cNvSpPr txBox="1"/>
          <p:nvPr/>
        </p:nvSpPr>
        <p:spPr>
          <a:xfrm>
            <a:off x="2135047" y="6174257"/>
            <a:ext cx="5681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707173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Arial" panose="020B0604020202020204" pitchFamily="34" charset="0"/>
              </a:rPr>
              <a:t>2012</a:t>
            </a:r>
            <a:endParaRPr lang="en-US" sz="1200" dirty="0">
              <a:solidFill>
                <a:srgbClr val="707173"/>
              </a:solidFill>
              <a:latin typeface="Roboto Medium" panose="02000000000000000000" pitchFamily="2" charset="0"/>
              <a:ea typeface="Roboto Medium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15" name="CasellaDiTesto 17"/>
          <p:cNvSpPr txBox="1"/>
          <p:nvPr/>
        </p:nvSpPr>
        <p:spPr>
          <a:xfrm>
            <a:off x="3068249" y="6174257"/>
            <a:ext cx="6011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707173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Arial" panose="020B0604020202020204" pitchFamily="34" charset="0"/>
              </a:rPr>
              <a:t>2013</a:t>
            </a:r>
            <a:endParaRPr lang="en-US" sz="1200" dirty="0">
              <a:solidFill>
                <a:srgbClr val="707173"/>
              </a:solidFill>
              <a:latin typeface="Roboto Medium" panose="02000000000000000000" pitchFamily="2" charset="0"/>
              <a:ea typeface="Roboto Medium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16" name="CasellaDiTesto 17"/>
          <p:cNvSpPr txBox="1"/>
          <p:nvPr/>
        </p:nvSpPr>
        <p:spPr>
          <a:xfrm>
            <a:off x="4122231" y="6176747"/>
            <a:ext cx="6019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707173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Arial" panose="020B0604020202020204" pitchFamily="34" charset="0"/>
              </a:rPr>
              <a:t>2014</a:t>
            </a:r>
            <a:endParaRPr lang="en-US" sz="1200" dirty="0">
              <a:solidFill>
                <a:srgbClr val="707173"/>
              </a:solidFill>
              <a:latin typeface="Roboto Medium" panose="02000000000000000000" pitchFamily="2" charset="0"/>
              <a:ea typeface="Roboto Medium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17" name="CasellaDiTesto 17"/>
          <p:cNvSpPr txBox="1"/>
          <p:nvPr/>
        </p:nvSpPr>
        <p:spPr>
          <a:xfrm>
            <a:off x="5111698" y="6183782"/>
            <a:ext cx="6177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707173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Arial" panose="020B0604020202020204" pitchFamily="34" charset="0"/>
              </a:rPr>
              <a:t>2015</a:t>
            </a:r>
            <a:endParaRPr lang="en-US" sz="1200" dirty="0">
              <a:solidFill>
                <a:srgbClr val="707173"/>
              </a:solidFill>
              <a:latin typeface="Roboto Medium" panose="02000000000000000000" pitchFamily="2" charset="0"/>
              <a:ea typeface="Roboto Medium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18" name="CasellaDiTesto 17"/>
          <p:cNvSpPr txBox="1"/>
          <p:nvPr/>
        </p:nvSpPr>
        <p:spPr>
          <a:xfrm>
            <a:off x="6106017" y="6183782"/>
            <a:ext cx="6325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707173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Arial" panose="020B0604020202020204" pitchFamily="34" charset="0"/>
              </a:rPr>
              <a:t>2016</a:t>
            </a:r>
            <a:endParaRPr lang="en-US" sz="1200" dirty="0">
              <a:solidFill>
                <a:srgbClr val="707173"/>
              </a:solidFill>
              <a:latin typeface="Roboto Medium" panose="02000000000000000000" pitchFamily="2" charset="0"/>
              <a:ea typeface="Roboto Medium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19" name="CasellaDiTesto 17"/>
          <p:cNvSpPr txBox="1"/>
          <p:nvPr/>
        </p:nvSpPr>
        <p:spPr>
          <a:xfrm>
            <a:off x="7090178" y="6183782"/>
            <a:ext cx="6431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707173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Arial" panose="020B0604020202020204" pitchFamily="34" charset="0"/>
              </a:rPr>
              <a:t>2017</a:t>
            </a:r>
            <a:endParaRPr lang="en-US" sz="1200" dirty="0">
              <a:solidFill>
                <a:srgbClr val="707173"/>
              </a:solidFill>
              <a:latin typeface="Roboto Medium" panose="02000000000000000000" pitchFamily="2" charset="0"/>
              <a:ea typeface="Roboto Medium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20" name="CasellaDiTesto 17"/>
          <p:cNvSpPr txBox="1"/>
          <p:nvPr/>
        </p:nvSpPr>
        <p:spPr>
          <a:xfrm>
            <a:off x="8099080" y="6188581"/>
            <a:ext cx="6698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707173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Arial" panose="020B0604020202020204" pitchFamily="34" charset="0"/>
              </a:rPr>
              <a:t>2018e</a:t>
            </a:r>
            <a:endParaRPr lang="en-US" sz="1200" dirty="0">
              <a:solidFill>
                <a:srgbClr val="707173"/>
              </a:solidFill>
              <a:latin typeface="Roboto Medium" panose="02000000000000000000" pitchFamily="2" charset="0"/>
              <a:ea typeface="Roboto Medium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21" name="CasellaDiTesto 17"/>
          <p:cNvSpPr txBox="1"/>
          <p:nvPr/>
        </p:nvSpPr>
        <p:spPr>
          <a:xfrm>
            <a:off x="10231732" y="6188581"/>
            <a:ext cx="6698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707173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Arial" panose="020B0604020202020204" pitchFamily="34" charset="0"/>
              </a:rPr>
              <a:t>2020e</a:t>
            </a:r>
            <a:endParaRPr lang="en-US" sz="1200" dirty="0">
              <a:solidFill>
                <a:srgbClr val="707173"/>
              </a:solidFill>
              <a:latin typeface="Roboto Medium" panose="02000000000000000000" pitchFamily="2" charset="0"/>
              <a:ea typeface="Roboto Medium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24" name="CasellaDiTesto 17"/>
          <p:cNvSpPr txBox="1"/>
          <p:nvPr/>
        </p:nvSpPr>
        <p:spPr>
          <a:xfrm>
            <a:off x="9170525" y="6188581"/>
            <a:ext cx="6698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707173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Arial" panose="020B0604020202020204" pitchFamily="34" charset="0"/>
              </a:rPr>
              <a:t>2019e</a:t>
            </a:r>
            <a:endParaRPr lang="en-US" sz="1200" dirty="0">
              <a:solidFill>
                <a:srgbClr val="707173"/>
              </a:solidFill>
              <a:latin typeface="Roboto Medium" panose="02000000000000000000" pitchFamily="2" charset="0"/>
              <a:ea typeface="Roboto Medium" panose="02000000000000000000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0930336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/>
        </p:nvGraphicFramePr>
        <p:xfrm>
          <a:off x="1588" y="1588"/>
          <a:ext cx="1587" cy="1587"/>
        </p:xfrm>
        <a:graphic>
          <a:graphicData uri="http://schemas.openxmlformats.org/presentationml/2006/ole">
            <p:oleObj spid="_x0000_s702466" name="Diapositiva think-cell" r:id="rId4" imgW="360" imgH="360" progId="TCLayout.ActiveDocument.1">
              <p:embed/>
            </p:oleObj>
          </a:graphicData>
        </a:graphic>
      </p:graphicFrame>
      <p:sp>
        <p:nvSpPr>
          <p:cNvPr id="55" name="Title 1"/>
          <p:cNvSpPr txBox="1">
            <a:spLocks/>
          </p:cNvSpPr>
          <p:nvPr/>
        </p:nvSpPr>
        <p:spPr>
          <a:xfrm>
            <a:off x="293914" y="413939"/>
            <a:ext cx="9982200" cy="740588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600" kern="1200">
                <a:solidFill>
                  <a:schemeClr val="tx1">
                    <a:lumMod val="75000"/>
                    <a:lumOff val="25000"/>
                  </a:schemeClr>
                </a:solidFill>
                <a:latin typeface="Roboto Thin" pitchFamily="2" charset="0"/>
                <a:ea typeface="Roboto Thin" pitchFamily="2" charset="0"/>
                <a:cs typeface="+mj-cs"/>
              </a:defRPr>
            </a:lvl1pPr>
          </a:lstStyle>
          <a:p>
            <a:r>
              <a:rPr lang="en-US" sz="3200" dirty="0" smtClean="0">
                <a:solidFill>
                  <a:srgbClr val="6D6E71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Net Financial Position trend – first quarters</a:t>
            </a:r>
            <a:endParaRPr lang="en-US" sz="3200" dirty="0">
              <a:solidFill>
                <a:srgbClr val="6D6E71"/>
              </a:solidFill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sp>
        <p:nvSpPr>
          <p:cNvPr id="44" name="object 11"/>
          <p:cNvSpPr txBox="1">
            <a:spLocks noChangeArrowheads="1"/>
          </p:cNvSpPr>
          <p:nvPr/>
        </p:nvSpPr>
        <p:spPr bwMode="auto">
          <a:xfrm rot="16200000">
            <a:off x="1067292" y="3412224"/>
            <a:ext cx="67545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6000" tIns="0" rIns="36000" bIns="0">
            <a:spAutoFit/>
          </a:bodyPr>
          <a:lstStyle>
            <a:lvl1pPr marL="12700" indent="20638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447925" indent="-161925" defTabSz="4968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05125" indent="-161925" defTabSz="4968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362325" indent="-161925" defTabSz="4968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19525" indent="-161925" defTabSz="4968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indent="-12700" algn="r"/>
            <a:r>
              <a:rPr lang="en-US" altLang="it-IT" sz="1400" dirty="0" smtClean="0">
                <a:solidFill>
                  <a:srgbClr val="6D6E7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€/mln</a:t>
            </a:r>
          </a:p>
        </p:txBody>
      </p:sp>
      <p:sp>
        <p:nvSpPr>
          <p:cNvPr id="49" name="Rectangle 21"/>
          <p:cNvSpPr/>
          <p:nvPr/>
        </p:nvSpPr>
        <p:spPr>
          <a:xfrm>
            <a:off x="1645021" y="6283628"/>
            <a:ext cx="7380001" cy="1833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6" rIns="91433" bIns="45716" rtlCol="0" anchor="ctr"/>
          <a:lstStyle/>
          <a:p>
            <a:pPr algn="ctr"/>
            <a:endParaRPr lang="it-IT">
              <a:solidFill>
                <a:srgbClr val="FF0000"/>
              </a:solidFill>
            </a:endParaRPr>
          </a:p>
        </p:txBody>
      </p:sp>
      <p:sp>
        <p:nvSpPr>
          <p:cNvPr id="50" name="CasellaDiTesto 17"/>
          <p:cNvSpPr txBox="1"/>
          <p:nvPr/>
        </p:nvSpPr>
        <p:spPr>
          <a:xfrm>
            <a:off x="1382486" y="6279848"/>
            <a:ext cx="863421" cy="276991"/>
          </a:xfrm>
          <a:prstGeom prst="rect">
            <a:avLst/>
          </a:prstGeom>
          <a:noFill/>
        </p:spPr>
        <p:txBody>
          <a:bodyPr wrap="square" lIns="91433" tIns="45716" rIns="91433" bIns="45716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FF0000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Arial" panose="020B0604020202020204" pitchFamily="34" charset="0"/>
              </a:rPr>
              <a:t>IQ 2009</a:t>
            </a:r>
            <a:endParaRPr lang="en-US" sz="1200" dirty="0">
              <a:solidFill>
                <a:srgbClr val="FF0000"/>
              </a:solidFill>
              <a:latin typeface="Roboto Medium" panose="02000000000000000000" pitchFamily="2" charset="0"/>
              <a:ea typeface="Roboto Medium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51" name="CasellaDiTesto 17"/>
          <p:cNvSpPr txBox="1"/>
          <p:nvPr/>
        </p:nvSpPr>
        <p:spPr>
          <a:xfrm>
            <a:off x="2459304" y="6279848"/>
            <a:ext cx="818267" cy="276991"/>
          </a:xfrm>
          <a:prstGeom prst="rect">
            <a:avLst/>
          </a:prstGeom>
          <a:noFill/>
        </p:spPr>
        <p:txBody>
          <a:bodyPr wrap="square" lIns="91433" tIns="45716" rIns="91433" bIns="45716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FF0000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Arial" panose="020B0604020202020204" pitchFamily="34" charset="0"/>
              </a:rPr>
              <a:t>IQ 2010</a:t>
            </a:r>
            <a:endParaRPr lang="en-US" sz="1200" dirty="0">
              <a:solidFill>
                <a:srgbClr val="FF0000"/>
              </a:solidFill>
              <a:latin typeface="Roboto Medium" panose="02000000000000000000" pitchFamily="2" charset="0"/>
              <a:ea typeface="Roboto Medium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52" name="CasellaDiTesto 17"/>
          <p:cNvSpPr txBox="1"/>
          <p:nvPr/>
        </p:nvSpPr>
        <p:spPr>
          <a:xfrm>
            <a:off x="3379900" y="6277359"/>
            <a:ext cx="912003" cy="276991"/>
          </a:xfrm>
          <a:prstGeom prst="rect">
            <a:avLst/>
          </a:prstGeom>
          <a:noFill/>
        </p:spPr>
        <p:txBody>
          <a:bodyPr wrap="square" lIns="91433" tIns="45716" rIns="91433" bIns="45716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FF0000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Arial" panose="020B0604020202020204" pitchFamily="34" charset="0"/>
              </a:rPr>
              <a:t>IQ 2011</a:t>
            </a:r>
            <a:endParaRPr lang="en-US" sz="1200" dirty="0">
              <a:solidFill>
                <a:srgbClr val="FF0000"/>
              </a:solidFill>
              <a:latin typeface="Roboto Medium" panose="02000000000000000000" pitchFamily="2" charset="0"/>
              <a:ea typeface="Roboto Medium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57" name="CasellaDiTesto 17"/>
          <p:cNvSpPr txBox="1"/>
          <p:nvPr/>
        </p:nvSpPr>
        <p:spPr>
          <a:xfrm>
            <a:off x="4321637" y="6277360"/>
            <a:ext cx="867645" cy="276991"/>
          </a:xfrm>
          <a:prstGeom prst="rect">
            <a:avLst/>
          </a:prstGeom>
          <a:noFill/>
        </p:spPr>
        <p:txBody>
          <a:bodyPr wrap="square" lIns="91433" tIns="45716" rIns="91433" bIns="45716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FF0000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Arial" panose="020B0604020202020204" pitchFamily="34" charset="0"/>
              </a:rPr>
              <a:t>IQ 2012</a:t>
            </a:r>
            <a:endParaRPr lang="en-US" sz="1200" dirty="0">
              <a:solidFill>
                <a:srgbClr val="FF0000"/>
              </a:solidFill>
              <a:latin typeface="Roboto Medium" panose="02000000000000000000" pitchFamily="2" charset="0"/>
              <a:ea typeface="Roboto Medium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66" name="CasellaDiTesto 17"/>
          <p:cNvSpPr txBox="1"/>
          <p:nvPr/>
        </p:nvSpPr>
        <p:spPr>
          <a:xfrm>
            <a:off x="5318157" y="6277359"/>
            <a:ext cx="956230" cy="276991"/>
          </a:xfrm>
          <a:prstGeom prst="rect">
            <a:avLst/>
          </a:prstGeom>
          <a:noFill/>
        </p:spPr>
        <p:txBody>
          <a:bodyPr wrap="square" lIns="91433" tIns="45716" rIns="91433" bIns="45716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FF0000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Arial" panose="020B0604020202020204" pitchFamily="34" charset="0"/>
              </a:rPr>
              <a:t>IQ 2013</a:t>
            </a:r>
            <a:endParaRPr lang="en-US" sz="1200" dirty="0">
              <a:solidFill>
                <a:srgbClr val="FF0000"/>
              </a:solidFill>
              <a:latin typeface="Roboto Medium" panose="02000000000000000000" pitchFamily="2" charset="0"/>
              <a:ea typeface="Roboto Medium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67" name="CasellaDiTesto 17"/>
          <p:cNvSpPr txBox="1"/>
          <p:nvPr/>
        </p:nvSpPr>
        <p:spPr>
          <a:xfrm>
            <a:off x="6185037" y="6279848"/>
            <a:ext cx="1133802" cy="276991"/>
          </a:xfrm>
          <a:prstGeom prst="rect">
            <a:avLst/>
          </a:prstGeom>
          <a:noFill/>
        </p:spPr>
        <p:txBody>
          <a:bodyPr wrap="square" lIns="91433" tIns="45716" rIns="91433" bIns="45716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FF0000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Arial" panose="020B0604020202020204" pitchFamily="34" charset="0"/>
              </a:rPr>
              <a:t>IQ 2014</a:t>
            </a:r>
            <a:endParaRPr lang="en-US" sz="1200" dirty="0">
              <a:solidFill>
                <a:srgbClr val="FF0000"/>
              </a:solidFill>
              <a:latin typeface="Roboto Medium" panose="02000000000000000000" pitchFamily="2" charset="0"/>
              <a:ea typeface="Roboto Medium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68" name="CasellaDiTesto 17"/>
          <p:cNvSpPr txBox="1"/>
          <p:nvPr/>
        </p:nvSpPr>
        <p:spPr>
          <a:xfrm>
            <a:off x="7233016" y="6286884"/>
            <a:ext cx="1011303" cy="276991"/>
          </a:xfrm>
          <a:prstGeom prst="rect">
            <a:avLst/>
          </a:prstGeom>
          <a:noFill/>
        </p:spPr>
        <p:txBody>
          <a:bodyPr wrap="square" lIns="91433" tIns="45716" rIns="91433" bIns="45716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FF0000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Arial" panose="020B0604020202020204" pitchFamily="34" charset="0"/>
              </a:rPr>
              <a:t>IQ 2015</a:t>
            </a:r>
            <a:endParaRPr lang="en-US" sz="1200" dirty="0">
              <a:solidFill>
                <a:srgbClr val="FF0000"/>
              </a:solidFill>
              <a:latin typeface="Roboto Medium" panose="02000000000000000000" pitchFamily="2" charset="0"/>
              <a:ea typeface="Roboto Medium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70" name="CasellaDiTesto 17"/>
          <p:cNvSpPr txBox="1"/>
          <p:nvPr/>
        </p:nvSpPr>
        <p:spPr>
          <a:xfrm>
            <a:off x="9214144" y="6284908"/>
            <a:ext cx="1051057" cy="276991"/>
          </a:xfrm>
          <a:prstGeom prst="rect">
            <a:avLst/>
          </a:prstGeom>
          <a:noFill/>
        </p:spPr>
        <p:txBody>
          <a:bodyPr wrap="square" lIns="91433" tIns="45716" rIns="91433" bIns="45716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FF0000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Arial" panose="020B0604020202020204" pitchFamily="34" charset="0"/>
              </a:rPr>
              <a:t>IQ 2017</a:t>
            </a:r>
            <a:endParaRPr lang="en-US" sz="1200" dirty="0">
              <a:solidFill>
                <a:srgbClr val="FF0000"/>
              </a:solidFill>
              <a:latin typeface="Roboto Medium" panose="02000000000000000000" pitchFamily="2" charset="0"/>
              <a:ea typeface="Roboto Medium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16" name="Rectangle 21"/>
          <p:cNvSpPr/>
          <p:nvPr/>
        </p:nvSpPr>
        <p:spPr>
          <a:xfrm>
            <a:off x="2088348" y="6507278"/>
            <a:ext cx="7380001" cy="1833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6" rIns="91433" bIns="45716" rtlCol="0" anchor="ctr"/>
          <a:lstStyle/>
          <a:p>
            <a:pPr algn="ctr"/>
            <a:endParaRPr lang="it-IT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7" name="CasellaDiTesto 17"/>
          <p:cNvSpPr txBox="1"/>
          <p:nvPr/>
        </p:nvSpPr>
        <p:spPr>
          <a:xfrm>
            <a:off x="1961385" y="6503498"/>
            <a:ext cx="818893" cy="276991"/>
          </a:xfrm>
          <a:prstGeom prst="rect">
            <a:avLst/>
          </a:prstGeom>
          <a:noFill/>
        </p:spPr>
        <p:txBody>
          <a:bodyPr wrap="square" lIns="91433" tIns="45716" rIns="91433" bIns="45716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Arial" panose="020B0604020202020204" pitchFamily="34" charset="0"/>
              </a:rPr>
              <a:t>FY 2003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  <a:latin typeface="Roboto Medium" panose="02000000000000000000" pitchFamily="2" charset="0"/>
              <a:ea typeface="Roboto Medium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18" name="CasellaDiTesto 17"/>
          <p:cNvSpPr txBox="1"/>
          <p:nvPr/>
        </p:nvSpPr>
        <p:spPr>
          <a:xfrm>
            <a:off x="2974870" y="6503498"/>
            <a:ext cx="818267" cy="276991"/>
          </a:xfrm>
          <a:prstGeom prst="rect">
            <a:avLst/>
          </a:prstGeom>
          <a:noFill/>
        </p:spPr>
        <p:txBody>
          <a:bodyPr wrap="square" lIns="91433" tIns="45716" rIns="91433" bIns="45716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Arial" panose="020B0604020202020204" pitchFamily="34" charset="0"/>
              </a:rPr>
              <a:t>FY 2010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  <a:latin typeface="Roboto Medium" panose="02000000000000000000" pitchFamily="2" charset="0"/>
              <a:ea typeface="Roboto Medium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19" name="CasellaDiTesto 17"/>
          <p:cNvSpPr txBox="1"/>
          <p:nvPr/>
        </p:nvSpPr>
        <p:spPr>
          <a:xfrm>
            <a:off x="3889532" y="6501009"/>
            <a:ext cx="912003" cy="276991"/>
          </a:xfrm>
          <a:prstGeom prst="rect">
            <a:avLst/>
          </a:prstGeom>
          <a:noFill/>
        </p:spPr>
        <p:txBody>
          <a:bodyPr wrap="square" lIns="91433" tIns="45716" rIns="91433" bIns="45716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Arial" panose="020B0604020202020204" pitchFamily="34" charset="0"/>
              </a:rPr>
              <a:t>FY 2011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  <a:latin typeface="Roboto Medium" panose="02000000000000000000" pitchFamily="2" charset="0"/>
              <a:ea typeface="Roboto Medium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20" name="CasellaDiTesto 17"/>
          <p:cNvSpPr txBox="1"/>
          <p:nvPr/>
        </p:nvSpPr>
        <p:spPr>
          <a:xfrm>
            <a:off x="4886688" y="6501010"/>
            <a:ext cx="867645" cy="276991"/>
          </a:xfrm>
          <a:prstGeom prst="rect">
            <a:avLst/>
          </a:prstGeom>
          <a:noFill/>
        </p:spPr>
        <p:txBody>
          <a:bodyPr wrap="square" lIns="91433" tIns="45716" rIns="91433" bIns="45716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Arial" panose="020B0604020202020204" pitchFamily="34" charset="0"/>
              </a:rPr>
              <a:t>FY 2012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  <a:latin typeface="Roboto Medium" panose="02000000000000000000" pitchFamily="2" charset="0"/>
              <a:ea typeface="Roboto Medium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21" name="CasellaDiTesto 17"/>
          <p:cNvSpPr txBox="1"/>
          <p:nvPr/>
        </p:nvSpPr>
        <p:spPr>
          <a:xfrm>
            <a:off x="5857480" y="6501009"/>
            <a:ext cx="956230" cy="276991"/>
          </a:xfrm>
          <a:prstGeom prst="rect">
            <a:avLst/>
          </a:prstGeom>
          <a:noFill/>
        </p:spPr>
        <p:txBody>
          <a:bodyPr wrap="square" lIns="91433" tIns="45716" rIns="91433" bIns="45716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Arial" panose="020B0604020202020204" pitchFamily="34" charset="0"/>
              </a:rPr>
              <a:t>FY 2013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  <a:latin typeface="Roboto Medium" panose="02000000000000000000" pitchFamily="2" charset="0"/>
              <a:ea typeface="Roboto Medium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22" name="CasellaDiTesto 17"/>
          <p:cNvSpPr txBox="1"/>
          <p:nvPr/>
        </p:nvSpPr>
        <p:spPr>
          <a:xfrm>
            <a:off x="6739202" y="6503498"/>
            <a:ext cx="1133802" cy="276991"/>
          </a:xfrm>
          <a:prstGeom prst="rect">
            <a:avLst/>
          </a:prstGeom>
          <a:noFill/>
        </p:spPr>
        <p:txBody>
          <a:bodyPr wrap="square" lIns="91433" tIns="45716" rIns="91433" bIns="45716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Arial" panose="020B0604020202020204" pitchFamily="34" charset="0"/>
              </a:rPr>
              <a:t>FY 2014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  <a:latin typeface="Roboto Medium" panose="02000000000000000000" pitchFamily="2" charset="0"/>
              <a:ea typeface="Roboto Medium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23" name="CasellaDiTesto 17"/>
          <p:cNvSpPr txBox="1"/>
          <p:nvPr/>
        </p:nvSpPr>
        <p:spPr>
          <a:xfrm>
            <a:off x="7735725" y="6510533"/>
            <a:ext cx="1011303" cy="276991"/>
          </a:xfrm>
          <a:prstGeom prst="rect">
            <a:avLst/>
          </a:prstGeom>
          <a:noFill/>
        </p:spPr>
        <p:txBody>
          <a:bodyPr wrap="square" lIns="91433" tIns="45716" rIns="91433" bIns="45716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Arial" panose="020B0604020202020204" pitchFamily="34" charset="0"/>
              </a:rPr>
              <a:t>FY 2015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  <a:latin typeface="Roboto Medium" panose="02000000000000000000" pitchFamily="2" charset="0"/>
              <a:ea typeface="Roboto Medium" panose="02000000000000000000" pitchFamily="2" charset="0"/>
              <a:cs typeface="Arial" panose="020B0604020202020204" pitchFamily="34" charset="0"/>
            </a:endParaRPr>
          </a:p>
        </p:txBody>
      </p:sp>
      <p:graphicFrame>
        <p:nvGraphicFramePr>
          <p:cNvPr id="25" name="Object 8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076825282"/>
              </p:ext>
            </p:extLst>
          </p:nvPr>
        </p:nvGraphicFramePr>
        <p:xfrm>
          <a:off x="875217" y="805543"/>
          <a:ext cx="10536970" cy="548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4" name="CasellaDiTesto 17"/>
          <p:cNvSpPr txBox="1"/>
          <p:nvPr/>
        </p:nvSpPr>
        <p:spPr>
          <a:xfrm>
            <a:off x="8310726" y="6286880"/>
            <a:ext cx="1011303" cy="276991"/>
          </a:xfrm>
          <a:prstGeom prst="rect">
            <a:avLst/>
          </a:prstGeom>
          <a:noFill/>
        </p:spPr>
        <p:txBody>
          <a:bodyPr wrap="square" lIns="91433" tIns="45716" rIns="91433" bIns="45716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FF0000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Arial" panose="020B0604020202020204" pitchFamily="34" charset="0"/>
              </a:rPr>
              <a:t>IQ 2016</a:t>
            </a:r>
            <a:endParaRPr lang="en-US" sz="1200" dirty="0">
              <a:solidFill>
                <a:srgbClr val="FF0000"/>
              </a:solidFill>
              <a:latin typeface="Roboto Medium" panose="02000000000000000000" pitchFamily="2" charset="0"/>
              <a:ea typeface="Roboto Medium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26" name="CasellaDiTesto 17"/>
          <p:cNvSpPr txBox="1"/>
          <p:nvPr/>
        </p:nvSpPr>
        <p:spPr>
          <a:xfrm>
            <a:off x="8704575" y="6510529"/>
            <a:ext cx="1011303" cy="276991"/>
          </a:xfrm>
          <a:prstGeom prst="rect">
            <a:avLst/>
          </a:prstGeom>
          <a:noFill/>
        </p:spPr>
        <p:txBody>
          <a:bodyPr wrap="square" lIns="91433" tIns="45716" rIns="91433" bIns="45716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Arial" panose="020B0604020202020204" pitchFamily="34" charset="0"/>
              </a:rPr>
              <a:t>FY 2016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  <a:latin typeface="Roboto Medium" panose="02000000000000000000" pitchFamily="2" charset="0"/>
              <a:ea typeface="Roboto Medium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27" name="CasellaDiTesto 17"/>
          <p:cNvSpPr txBox="1"/>
          <p:nvPr/>
        </p:nvSpPr>
        <p:spPr>
          <a:xfrm>
            <a:off x="9706083" y="6499639"/>
            <a:ext cx="1011303" cy="276991"/>
          </a:xfrm>
          <a:prstGeom prst="rect">
            <a:avLst/>
          </a:prstGeom>
          <a:noFill/>
        </p:spPr>
        <p:txBody>
          <a:bodyPr wrap="square" lIns="91433" tIns="45716" rIns="91433" bIns="45716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Arial" panose="020B0604020202020204" pitchFamily="34" charset="0"/>
              </a:rPr>
              <a:t>FY 2017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  <a:latin typeface="Roboto Medium" panose="02000000000000000000" pitchFamily="2" charset="0"/>
              <a:ea typeface="Roboto Medium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28" name="CasellaDiTesto 17"/>
          <p:cNvSpPr txBox="1"/>
          <p:nvPr/>
        </p:nvSpPr>
        <p:spPr>
          <a:xfrm>
            <a:off x="10161222" y="6284904"/>
            <a:ext cx="1051057" cy="276991"/>
          </a:xfrm>
          <a:prstGeom prst="rect">
            <a:avLst/>
          </a:prstGeom>
          <a:noFill/>
        </p:spPr>
        <p:txBody>
          <a:bodyPr wrap="square" lIns="91433" tIns="45716" rIns="91433" bIns="45716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FF0000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Arial" panose="020B0604020202020204" pitchFamily="34" charset="0"/>
              </a:rPr>
              <a:t>IQ 2018</a:t>
            </a:r>
            <a:endParaRPr lang="en-US" sz="1200" dirty="0">
              <a:solidFill>
                <a:srgbClr val="FF0000"/>
              </a:solidFill>
              <a:latin typeface="Roboto Medium" panose="02000000000000000000" pitchFamily="2" charset="0"/>
              <a:ea typeface="Roboto Medium" panose="02000000000000000000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54011485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Oggetto 18" hidden="1"/>
          <p:cNvGraphicFramePr>
            <a:graphicFrameLocks noChangeAspect="1"/>
          </p:cNvGraphicFramePr>
          <p:nvPr/>
        </p:nvGraphicFramePr>
        <p:xfrm>
          <a:off x="1587" y="1589"/>
          <a:ext cx="1587" cy="1587"/>
        </p:xfrm>
        <a:graphic>
          <a:graphicData uri="http://schemas.openxmlformats.org/presentationml/2006/ole">
            <p:oleObj spid="_x0000_s671746" name="Diapositiva think-cell" r:id="rId4" imgW="360" imgH="360" progId="TCLayout.ActiveDocument.1">
              <p:embed/>
            </p:oleObj>
          </a:graphicData>
        </a:graphic>
      </p:graphicFrame>
      <p:sp>
        <p:nvSpPr>
          <p:cNvPr id="8" name="Rettangolo 7"/>
          <p:cNvSpPr/>
          <p:nvPr/>
        </p:nvSpPr>
        <p:spPr>
          <a:xfrm>
            <a:off x="9080541" y="1066793"/>
            <a:ext cx="1182765" cy="5279578"/>
          </a:xfrm>
          <a:prstGeom prst="rect">
            <a:avLst/>
          </a:prstGeom>
          <a:solidFill>
            <a:srgbClr val="1DA789">
              <a:alpha val="10196"/>
            </a:srgbClr>
          </a:solidFill>
          <a:ln w="28575">
            <a:solidFill>
              <a:srgbClr val="1DA7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aphicFrame>
        <p:nvGraphicFramePr>
          <p:cNvPr id="9" name="Segnaposto contenuto 9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="" xmlns:p14="http://schemas.microsoft.com/office/powerpoint/2010/main" val="2076902541"/>
              </p:ext>
            </p:extLst>
          </p:nvPr>
        </p:nvGraphicFramePr>
        <p:xfrm>
          <a:off x="932253" y="1034142"/>
          <a:ext cx="10605659" cy="5399314"/>
        </p:xfrm>
        <a:graphic>
          <a:graphicData uri="http://schemas.openxmlformats.org/drawingml/2006/table">
            <a:tbl>
              <a:tblPr firstRow="1" bandCol="1">
                <a:effectLst/>
                <a:tableStyleId>{073A0DAA-6AF3-43AB-8588-CEC1D06C72B9}</a:tableStyleId>
              </a:tblPr>
              <a:tblGrid>
                <a:gridCol w="1507064"/>
                <a:gridCol w="1346221"/>
                <a:gridCol w="1364789"/>
                <a:gridCol w="1244094"/>
                <a:gridCol w="1346221"/>
                <a:gridCol w="1289527"/>
                <a:gridCol w="1319509"/>
                <a:gridCol w="1188234"/>
              </a:tblGrid>
              <a:tr h="489292">
                <a:tc>
                  <a:txBody>
                    <a:bodyPr/>
                    <a:lstStyle/>
                    <a:p>
                      <a:pPr algn="ctr"/>
                      <a:r>
                        <a:rPr lang="it-IT" sz="1400" b="0" dirty="0" smtClean="0">
                          <a:solidFill>
                            <a:srgbClr val="6D6E71"/>
                          </a:solidFill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€/mln</a:t>
                      </a:r>
                    </a:p>
                  </a:txBody>
                  <a:tcPr marL="97922" marR="97922" marT="97935" marB="97935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977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b="0" kern="1200" dirty="0" smtClean="0">
                          <a:solidFill>
                            <a:srgbClr val="6D6E71"/>
                          </a:solidFill>
                          <a:effectLst/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+mn-cs"/>
                        </a:rPr>
                        <a:t>2013</a:t>
                      </a:r>
                      <a:endParaRPr lang="it-IT" sz="1600" b="0" kern="1200" dirty="0">
                        <a:solidFill>
                          <a:srgbClr val="6D6E71"/>
                        </a:solidFill>
                        <a:effectLst/>
                        <a:latin typeface="Roboto Medium" panose="02000000000000000000" pitchFamily="2" charset="0"/>
                        <a:ea typeface="Roboto Medium" panose="02000000000000000000" pitchFamily="2" charset="0"/>
                        <a:cs typeface="+mn-cs"/>
                      </a:endParaRPr>
                    </a:p>
                  </a:txBody>
                  <a:tcPr marL="97922" marR="97922" marT="97935" marB="97935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977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b="0" kern="1200" dirty="0" smtClean="0">
                          <a:solidFill>
                            <a:srgbClr val="6D6E71"/>
                          </a:solidFill>
                          <a:effectLst/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+mn-cs"/>
                        </a:rPr>
                        <a:t>2014</a:t>
                      </a:r>
                      <a:endParaRPr lang="it-IT" sz="1600" b="0" kern="1200" dirty="0">
                        <a:solidFill>
                          <a:srgbClr val="6D6E71"/>
                        </a:solidFill>
                        <a:effectLst/>
                        <a:latin typeface="Roboto Medium" panose="02000000000000000000" pitchFamily="2" charset="0"/>
                        <a:ea typeface="Roboto Medium" panose="02000000000000000000" pitchFamily="2" charset="0"/>
                        <a:cs typeface="+mn-cs"/>
                      </a:endParaRPr>
                    </a:p>
                  </a:txBody>
                  <a:tcPr marL="97922" marR="97922" marT="97935" marB="97935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977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b="0" kern="1200" dirty="0" smtClean="0">
                          <a:solidFill>
                            <a:srgbClr val="6D6E71"/>
                          </a:solidFill>
                          <a:effectLst/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+mn-cs"/>
                        </a:rPr>
                        <a:t>2015</a:t>
                      </a:r>
                    </a:p>
                  </a:txBody>
                  <a:tcPr marL="97922" marR="97922" marT="97935" marB="97935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977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b="0" kern="1200" dirty="0" smtClean="0">
                          <a:solidFill>
                            <a:srgbClr val="6D6E71"/>
                          </a:solidFill>
                          <a:effectLst/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+mn-cs"/>
                        </a:rPr>
                        <a:t>2016</a:t>
                      </a:r>
                    </a:p>
                  </a:txBody>
                  <a:tcPr marL="97922" marR="97922" marT="97935" marB="97935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977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b="0" kern="1200" dirty="0" smtClean="0">
                          <a:solidFill>
                            <a:srgbClr val="6D6E71"/>
                          </a:solidFill>
                          <a:effectLst/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+mn-cs"/>
                        </a:rPr>
                        <a:t>2017</a:t>
                      </a:r>
                    </a:p>
                  </a:txBody>
                  <a:tcPr marL="97922" marR="97922" marT="97935" marB="97935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977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b="0" i="1" kern="1200" dirty="0" smtClean="0">
                          <a:solidFill>
                            <a:srgbClr val="C00000"/>
                          </a:solidFill>
                          <a:effectLst/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+mn-cs"/>
                        </a:rPr>
                        <a:t>IQ</a:t>
                      </a:r>
                      <a:r>
                        <a:rPr lang="it-IT" sz="1600" b="0" i="1" kern="1200" baseline="0" dirty="0" smtClean="0">
                          <a:solidFill>
                            <a:srgbClr val="C00000"/>
                          </a:solidFill>
                          <a:effectLst/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+mn-cs"/>
                        </a:rPr>
                        <a:t> 2018</a:t>
                      </a:r>
                      <a:endParaRPr lang="it-IT" sz="1600" b="0" i="1" kern="1200" dirty="0" smtClean="0">
                        <a:solidFill>
                          <a:srgbClr val="C00000"/>
                        </a:solidFill>
                        <a:effectLst/>
                        <a:latin typeface="Roboto Medium" panose="02000000000000000000" pitchFamily="2" charset="0"/>
                        <a:ea typeface="Roboto Medium" panose="02000000000000000000" pitchFamily="2" charset="0"/>
                        <a:cs typeface="+mn-cs"/>
                      </a:endParaRPr>
                    </a:p>
                  </a:txBody>
                  <a:tcPr marL="97922" marR="97922" marT="97935" marB="97935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977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b="0" kern="1200" dirty="0" smtClean="0">
                          <a:solidFill>
                            <a:srgbClr val="6D6E71"/>
                          </a:solidFill>
                          <a:effectLst/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+mn-cs"/>
                        </a:rPr>
                        <a:t>2020e</a:t>
                      </a:r>
                    </a:p>
                  </a:txBody>
                  <a:tcPr marL="97922" marR="97922" marT="97935" marB="97935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62380">
                <a:tc>
                  <a:txBody>
                    <a:bodyPr/>
                    <a:lstStyle/>
                    <a:p>
                      <a:pPr algn="ctr" defTabSz="650875"/>
                      <a:r>
                        <a:rPr lang="it-IT" sz="1400" b="0" dirty="0" smtClean="0">
                          <a:solidFill>
                            <a:srgbClr val="6D6E71"/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</a:rPr>
                        <a:t>Gross Cashflow</a:t>
                      </a:r>
                    </a:p>
                    <a:p>
                      <a:pPr algn="ctr" defTabSz="650875"/>
                      <a:r>
                        <a:rPr lang="it-IT" sz="1200" b="0" dirty="0" smtClean="0">
                          <a:solidFill>
                            <a:srgbClr val="6D6E71"/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</a:rPr>
                        <a:t>% net </a:t>
                      </a:r>
                      <a:r>
                        <a:rPr lang="it-IT" sz="1200" b="0" dirty="0" err="1" smtClean="0">
                          <a:solidFill>
                            <a:srgbClr val="6D6E71"/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</a:rPr>
                        <a:t>sales</a:t>
                      </a:r>
                      <a:endParaRPr lang="en-GB" sz="1200" b="0" i="0" dirty="0" smtClean="0">
                        <a:solidFill>
                          <a:srgbClr val="6D6E71"/>
                        </a:solidFill>
                        <a:latin typeface="Roboto Medium" panose="02000000000000000000" pitchFamily="2" charset="0"/>
                        <a:ea typeface="Roboto Medium" panose="02000000000000000000" pitchFamily="2" charset="0"/>
                        <a:cs typeface="Arial" pitchFamily="34" charset="0"/>
                      </a:endParaRPr>
                    </a:p>
                  </a:txBody>
                  <a:tcPr marL="97922" marR="97922" marT="97935" marB="97935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b="0" dirty="0" smtClean="0">
                          <a:solidFill>
                            <a:srgbClr val="6D6E71"/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</a:rPr>
                        <a:t>52.0</a:t>
                      </a:r>
                    </a:p>
                    <a:p>
                      <a:pPr algn="ctr"/>
                      <a:r>
                        <a:rPr lang="it-IT" sz="1600" b="0" dirty="0" smtClean="0">
                          <a:solidFill>
                            <a:srgbClr val="6D6E71"/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</a:rPr>
                        <a:t>13.8%</a:t>
                      </a:r>
                    </a:p>
                  </a:txBody>
                  <a:tcPr marL="97922" marR="97922" marT="97935" marB="97935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b="0" u="none" dirty="0" smtClean="0">
                          <a:solidFill>
                            <a:srgbClr val="6D6E71"/>
                          </a:solidFill>
                          <a:effectLst/>
                          <a:latin typeface="Roboto Medium" panose="02000000000000000000" pitchFamily="2" charset="0"/>
                          <a:ea typeface="Roboto Medium" panose="02000000000000000000" pitchFamily="2" charset="0"/>
                        </a:rPr>
                        <a:t>38.3</a:t>
                      </a:r>
                    </a:p>
                    <a:p>
                      <a:pPr algn="ctr"/>
                      <a:r>
                        <a:rPr lang="it-IT" sz="1600" b="0" u="none" dirty="0" smtClean="0">
                          <a:solidFill>
                            <a:srgbClr val="6D6E71"/>
                          </a:solidFill>
                          <a:effectLst/>
                          <a:latin typeface="Roboto Medium" panose="02000000000000000000" pitchFamily="2" charset="0"/>
                          <a:ea typeface="Roboto Medium" panose="02000000000000000000" pitchFamily="2" charset="0"/>
                        </a:rPr>
                        <a:t>9.0%</a:t>
                      </a:r>
                    </a:p>
                  </a:txBody>
                  <a:tcPr marL="97922" marR="97922" marT="97935" marB="97935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b="0" dirty="0" smtClean="0">
                          <a:solidFill>
                            <a:srgbClr val="6D6E71"/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</a:rPr>
                        <a:t>46.3</a:t>
                      </a:r>
                    </a:p>
                    <a:p>
                      <a:pPr algn="ctr"/>
                      <a:r>
                        <a:rPr lang="it-IT" sz="1600" b="0" dirty="0" smtClean="0">
                          <a:solidFill>
                            <a:srgbClr val="6D6E71"/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</a:rPr>
                        <a:t>8.9%</a:t>
                      </a:r>
                    </a:p>
                  </a:txBody>
                  <a:tcPr marL="97922" marR="97922" marT="97935" marB="97935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100" b="0" dirty="0" smtClean="0">
                        <a:solidFill>
                          <a:srgbClr val="6D6E71"/>
                        </a:solidFill>
                        <a:latin typeface="Roboto Medium" panose="02000000000000000000" pitchFamily="2" charset="0"/>
                        <a:ea typeface="Roboto Medium" panose="02000000000000000000" pitchFamily="2" charset="0"/>
                      </a:endParaRPr>
                    </a:p>
                    <a:p>
                      <a:pPr algn="ctr"/>
                      <a:r>
                        <a:rPr lang="it-IT" sz="1100" b="0" dirty="0" smtClean="0">
                          <a:solidFill>
                            <a:srgbClr val="6D6E71"/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</a:rPr>
                        <a:t>45.8</a:t>
                      </a:r>
                    </a:p>
                    <a:p>
                      <a:pPr algn="ctr"/>
                      <a:r>
                        <a:rPr lang="it-IT" sz="1600" b="0" dirty="0" smtClean="0">
                          <a:solidFill>
                            <a:srgbClr val="6D6E71"/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</a:rPr>
                        <a:t>7.4%</a:t>
                      </a:r>
                    </a:p>
                  </a:txBody>
                  <a:tcPr marL="97922" marR="97922" marT="97935" marB="97935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100" b="0" dirty="0" smtClean="0">
                        <a:solidFill>
                          <a:srgbClr val="6D6E71"/>
                        </a:solidFill>
                        <a:latin typeface="Roboto Medium" panose="02000000000000000000" pitchFamily="2" charset="0"/>
                        <a:ea typeface="Roboto Medium" panose="02000000000000000000" pitchFamily="2" charset="0"/>
                      </a:endParaRPr>
                    </a:p>
                    <a:p>
                      <a:pPr algn="ctr"/>
                      <a:r>
                        <a:rPr lang="it-IT" sz="1100" b="0" dirty="0" smtClean="0">
                          <a:solidFill>
                            <a:srgbClr val="6D6E71"/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</a:rPr>
                        <a:t>75.4</a:t>
                      </a:r>
                    </a:p>
                    <a:p>
                      <a:pPr algn="ctr"/>
                      <a:r>
                        <a:rPr lang="it-IT" sz="1600" b="0" dirty="0" smtClean="0">
                          <a:solidFill>
                            <a:srgbClr val="6D6E71"/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</a:rPr>
                        <a:t>10.9%</a:t>
                      </a:r>
                    </a:p>
                  </a:txBody>
                  <a:tcPr marL="97922" marR="97922" marT="97935" marB="97935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b="0" dirty="0" smtClean="0">
                          <a:solidFill>
                            <a:srgbClr val="6D6E71"/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</a:rPr>
                        <a:t>-2.5</a:t>
                      </a:r>
                    </a:p>
                    <a:p>
                      <a:pPr algn="ctr"/>
                      <a:r>
                        <a:rPr lang="it-IT" sz="1600" b="0" dirty="0" smtClean="0">
                          <a:solidFill>
                            <a:srgbClr val="6D6E71"/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</a:rPr>
                        <a:t>-1.6%</a:t>
                      </a:r>
                      <a:endParaRPr lang="it-IT" sz="1100" b="0" dirty="0" smtClean="0">
                        <a:solidFill>
                          <a:srgbClr val="6D6E71"/>
                        </a:solidFill>
                        <a:latin typeface="Roboto Medium" panose="02000000000000000000" pitchFamily="2" charset="0"/>
                        <a:ea typeface="Roboto Medium" panose="02000000000000000000" pitchFamily="2" charset="0"/>
                      </a:endParaRPr>
                    </a:p>
                  </a:txBody>
                  <a:tcPr marL="73442" marR="73442" marT="97935" marB="97935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b="0" dirty="0" smtClean="0">
                          <a:solidFill>
                            <a:srgbClr val="6D6E71"/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</a:rPr>
                        <a:t>95.2</a:t>
                      </a:r>
                    </a:p>
                    <a:p>
                      <a:pPr algn="ctr"/>
                      <a:r>
                        <a:rPr lang="it-IT" sz="1600" b="0" dirty="0" smtClean="0">
                          <a:solidFill>
                            <a:srgbClr val="6D6E71"/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</a:rPr>
                        <a:t>10.5%</a:t>
                      </a:r>
                    </a:p>
                  </a:txBody>
                  <a:tcPr marL="97922" marR="97922" marT="97935" marB="97935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133715">
                <a:tc>
                  <a:txBody>
                    <a:bodyPr/>
                    <a:lstStyle/>
                    <a:p>
                      <a:pPr algn="ctr"/>
                      <a:r>
                        <a:rPr lang="it-IT" sz="1400" b="0" dirty="0" smtClean="0">
                          <a:solidFill>
                            <a:srgbClr val="6D6E71"/>
                          </a:solidFill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Investments</a:t>
                      </a:r>
                    </a:p>
                    <a:p>
                      <a:pPr algn="ctr"/>
                      <a:r>
                        <a:rPr lang="it-IT" sz="1200" b="0" dirty="0" smtClean="0">
                          <a:solidFill>
                            <a:srgbClr val="6D6E71"/>
                          </a:solidFill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% net </a:t>
                      </a:r>
                      <a:r>
                        <a:rPr lang="it-IT" sz="1200" b="0" dirty="0" err="1" smtClean="0">
                          <a:solidFill>
                            <a:srgbClr val="6D6E71"/>
                          </a:solidFill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sales</a:t>
                      </a:r>
                      <a:endParaRPr lang="it-IT" sz="1200" b="0" dirty="0" smtClean="0">
                        <a:solidFill>
                          <a:srgbClr val="6D6E71"/>
                        </a:solidFill>
                        <a:latin typeface="Roboto Light" panose="02000000000000000000" pitchFamily="2" charset="0"/>
                        <a:ea typeface="Roboto Light" panose="02000000000000000000" pitchFamily="2" charset="0"/>
                      </a:endParaRPr>
                    </a:p>
                  </a:txBody>
                  <a:tcPr marL="97922" marR="97922" marT="97935" marB="97935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b="0" dirty="0" smtClean="0">
                          <a:solidFill>
                            <a:srgbClr val="6D6E71"/>
                          </a:solidFill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-19.8</a:t>
                      </a:r>
                    </a:p>
                    <a:p>
                      <a:pPr algn="ctr"/>
                      <a:r>
                        <a:rPr lang="it-IT" sz="1600" b="0" dirty="0" smtClean="0">
                          <a:solidFill>
                            <a:srgbClr val="6D6E71"/>
                          </a:solidFill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5.2%</a:t>
                      </a:r>
                    </a:p>
                  </a:txBody>
                  <a:tcPr marL="97922" marR="97922" marT="97935" marB="97935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b="0" dirty="0" smtClean="0">
                          <a:solidFill>
                            <a:srgbClr val="6D6E71"/>
                          </a:solidFill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-20.8</a:t>
                      </a:r>
                    </a:p>
                    <a:p>
                      <a:pPr algn="ctr"/>
                      <a:r>
                        <a:rPr lang="it-IT" sz="1600" b="0" dirty="0" smtClean="0">
                          <a:solidFill>
                            <a:srgbClr val="6D6E71"/>
                          </a:solidFill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4.9%</a:t>
                      </a:r>
                    </a:p>
                  </a:txBody>
                  <a:tcPr marL="97922" marR="97922" marT="97935" marB="97935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b="0" dirty="0" smtClean="0">
                          <a:solidFill>
                            <a:srgbClr val="6D6E71"/>
                          </a:solidFill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-25.2</a:t>
                      </a:r>
                    </a:p>
                    <a:p>
                      <a:pPr algn="ctr"/>
                      <a:r>
                        <a:rPr lang="it-IT" sz="1600" b="0" dirty="0" smtClean="0">
                          <a:solidFill>
                            <a:srgbClr val="6D6E71"/>
                          </a:solidFill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4.9%</a:t>
                      </a:r>
                    </a:p>
                  </a:txBody>
                  <a:tcPr marL="97922" marR="97922" marT="97935" marB="97935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200" b="0" dirty="0" smtClean="0">
                        <a:solidFill>
                          <a:srgbClr val="6D6E71"/>
                        </a:solidFill>
                        <a:latin typeface="Roboto Light" panose="02000000000000000000" pitchFamily="2" charset="0"/>
                        <a:ea typeface="Roboto Light" panose="02000000000000000000" pitchFamily="2" charset="0"/>
                      </a:endParaRPr>
                    </a:p>
                    <a:p>
                      <a:pPr algn="ctr"/>
                      <a:r>
                        <a:rPr lang="it-IT" sz="1200" b="0" dirty="0" smtClean="0">
                          <a:solidFill>
                            <a:srgbClr val="6D6E71"/>
                          </a:solidFill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-32.0</a:t>
                      </a:r>
                    </a:p>
                    <a:p>
                      <a:pPr algn="ctr"/>
                      <a:r>
                        <a:rPr lang="it-IT" sz="1800" b="0" dirty="0" smtClean="0">
                          <a:solidFill>
                            <a:srgbClr val="6D6E71"/>
                          </a:solidFill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5.2%</a:t>
                      </a:r>
                    </a:p>
                    <a:p>
                      <a:pPr algn="ctr"/>
                      <a:endParaRPr lang="it-IT" sz="1200" b="0" dirty="0" smtClean="0">
                        <a:solidFill>
                          <a:srgbClr val="6D6E71"/>
                        </a:solidFill>
                        <a:latin typeface="Roboto Light" panose="02000000000000000000" pitchFamily="2" charset="0"/>
                        <a:ea typeface="Roboto Light" panose="02000000000000000000" pitchFamily="2" charset="0"/>
                      </a:endParaRPr>
                    </a:p>
                  </a:txBody>
                  <a:tcPr marL="97922" marR="97922" marT="97935" marB="97935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200" b="0" dirty="0" smtClean="0">
                        <a:solidFill>
                          <a:srgbClr val="6D6E71"/>
                        </a:solidFill>
                        <a:latin typeface="Roboto Light" panose="02000000000000000000" pitchFamily="2" charset="0"/>
                        <a:ea typeface="Roboto Light" panose="02000000000000000000" pitchFamily="2" charset="0"/>
                      </a:endParaRPr>
                    </a:p>
                    <a:p>
                      <a:pPr algn="ctr"/>
                      <a:r>
                        <a:rPr lang="it-IT" sz="1200" b="0" dirty="0" smtClean="0">
                          <a:solidFill>
                            <a:srgbClr val="6D6E71"/>
                          </a:solidFill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-39.2</a:t>
                      </a:r>
                    </a:p>
                    <a:p>
                      <a:pPr algn="ctr"/>
                      <a:r>
                        <a:rPr lang="it-IT" sz="1800" b="0" dirty="0" smtClean="0">
                          <a:solidFill>
                            <a:srgbClr val="6D6E71"/>
                          </a:solidFill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5.7%</a:t>
                      </a:r>
                    </a:p>
                  </a:txBody>
                  <a:tcPr marL="97922" marR="97922" marT="97935" marB="97935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200" b="0" dirty="0" smtClean="0">
                        <a:solidFill>
                          <a:srgbClr val="6D6E71"/>
                        </a:solidFill>
                        <a:latin typeface="Roboto Light" panose="02000000000000000000" pitchFamily="2" charset="0"/>
                        <a:ea typeface="Roboto Light" panose="02000000000000000000" pitchFamily="2" charset="0"/>
                      </a:endParaRPr>
                    </a:p>
                    <a:p>
                      <a:pPr algn="ctr"/>
                      <a:r>
                        <a:rPr lang="it-IT" sz="1200" b="0" dirty="0" smtClean="0">
                          <a:solidFill>
                            <a:srgbClr val="6D6E71"/>
                          </a:solidFill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-8,9</a:t>
                      </a:r>
                    </a:p>
                    <a:p>
                      <a:pPr algn="ctr"/>
                      <a:r>
                        <a:rPr lang="it-IT" sz="1800" b="0" dirty="0" smtClean="0">
                          <a:solidFill>
                            <a:srgbClr val="6D6E71"/>
                          </a:solidFill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5.5%</a:t>
                      </a:r>
                    </a:p>
                  </a:txBody>
                  <a:tcPr marL="73442" marR="73442" marT="97935" marB="97935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b="0" dirty="0" smtClean="0">
                          <a:solidFill>
                            <a:srgbClr val="6D6E71"/>
                          </a:solidFill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-50.5</a:t>
                      </a:r>
                    </a:p>
                    <a:p>
                      <a:pPr algn="ctr"/>
                      <a:r>
                        <a:rPr lang="it-IT" sz="1600" b="0" dirty="0" smtClean="0">
                          <a:solidFill>
                            <a:srgbClr val="6D6E71"/>
                          </a:solidFill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5.6%</a:t>
                      </a:r>
                    </a:p>
                  </a:txBody>
                  <a:tcPr marL="97922" marR="97922" marT="97935" marB="97935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930213">
                <a:tc>
                  <a:txBody>
                    <a:bodyPr/>
                    <a:lstStyle/>
                    <a:p>
                      <a:pPr algn="ctr"/>
                      <a:r>
                        <a:rPr lang="it-IT" sz="1400" b="0" dirty="0" smtClean="0">
                          <a:solidFill>
                            <a:srgbClr val="6D6E71"/>
                          </a:solidFill>
                          <a:effectLst/>
                          <a:latin typeface="Roboto Medium" panose="02000000000000000000" pitchFamily="2" charset="0"/>
                          <a:ea typeface="Roboto Medium" panose="02000000000000000000" pitchFamily="2" charset="0"/>
                        </a:rPr>
                        <a:t>Net Cashflow </a:t>
                      </a:r>
                    </a:p>
                    <a:p>
                      <a:pPr algn="ctr"/>
                      <a:r>
                        <a:rPr lang="it-IT" sz="1200" b="0" dirty="0" smtClean="0">
                          <a:solidFill>
                            <a:srgbClr val="6D6E71"/>
                          </a:solidFill>
                          <a:effectLst/>
                          <a:latin typeface="Roboto Medium" panose="02000000000000000000" pitchFamily="2" charset="0"/>
                          <a:ea typeface="Roboto Medium" panose="02000000000000000000" pitchFamily="2" charset="0"/>
                        </a:rPr>
                        <a:t>% net </a:t>
                      </a:r>
                      <a:r>
                        <a:rPr lang="it-IT" sz="1200" b="0" dirty="0" err="1" smtClean="0">
                          <a:solidFill>
                            <a:srgbClr val="6D6E71"/>
                          </a:solidFill>
                          <a:effectLst/>
                          <a:latin typeface="Roboto Medium" panose="02000000000000000000" pitchFamily="2" charset="0"/>
                          <a:ea typeface="Roboto Medium" panose="02000000000000000000" pitchFamily="2" charset="0"/>
                        </a:rPr>
                        <a:t>sales</a:t>
                      </a:r>
                      <a:endParaRPr lang="it-IT" sz="1200" b="0" dirty="0" smtClean="0">
                        <a:solidFill>
                          <a:srgbClr val="6D6E71"/>
                        </a:solidFill>
                        <a:effectLst/>
                        <a:latin typeface="Roboto Medium" panose="02000000000000000000" pitchFamily="2" charset="0"/>
                        <a:ea typeface="Roboto Medium" panose="02000000000000000000" pitchFamily="2" charset="0"/>
                      </a:endParaRPr>
                    </a:p>
                  </a:txBody>
                  <a:tcPr marL="97922" marR="97922" marT="97935" marB="97935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b="0" dirty="0" smtClean="0">
                          <a:solidFill>
                            <a:srgbClr val="6D6E71"/>
                          </a:solidFill>
                          <a:effectLst/>
                          <a:latin typeface="Roboto Medium" panose="02000000000000000000" pitchFamily="2" charset="0"/>
                          <a:ea typeface="Roboto Medium" panose="02000000000000000000" pitchFamily="2" charset="0"/>
                        </a:rPr>
                        <a:t>32.2</a:t>
                      </a:r>
                    </a:p>
                    <a:p>
                      <a:pPr algn="ctr"/>
                      <a:r>
                        <a:rPr lang="it-IT" sz="1800" b="0" dirty="0" smtClean="0">
                          <a:solidFill>
                            <a:srgbClr val="6D6E71"/>
                          </a:solidFill>
                          <a:effectLst/>
                          <a:latin typeface="Roboto Medium" panose="02000000000000000000" pitchFamily="2" charset="0"/>
                          <a:ea typeface="Roboto Medium" panose="02000000000000000000" pitchFamily="2" charset="0"/>
                        </a:rPr>
                        <a:t>8.5%</a:t>
                      </a:r>
                    </a:p>
                  </a:txBody>
                  <a:tcPr marL="97922" marR="97922" marT="97935" marB="97935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b="0" dirty="0" smtClean="0">
                          <a:solidFill>
                            <a:srgbClr val="6D6E71"/>
                          </a:solidFill>
                          <a:effectLst/>
                          <a:latin typeface="Roboto Medium" panose="02000000000000000000" pitchFamily="2" charset="0"/>
                          <a:ea typeface="Roboto Medium" panose="02000000000000000000" pitchFamily="2" charset="0"/>
                        </a:rPr>
                        <a:t>17.5</a:t>
                      </a:r>
                    </a:p>
                    <a:p>
                      <a:pPr algn="ctr"/>
                      <a:r>
                        <a:rPr lang="it-IT" sz="1600" b="0" dirty="0" smtClean="0">
                          <a:solidFill>
                            <a:srgbClr val="6D6E71"/>
                          </a:solidFill>
                          <a:effectLst/>
                          <a:latin typeface="Roboto Medium" panose="02000000000000000000" pitchFamily="2" charset="0"/>
                          <a:ea typeface="Roboto Medium" panose="02000000000000000000" pitchFamily="2" charset="0"/>
                        </a:rPr>
                        <a:t>4.1%</a:t>
                      </a:r>
                    </a:p>
                  </a:txBody>
                  <a:tcPr marL="97922" marR="97922" marT="97935" marB="97935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b="0" dirty="0" smtClean="0">
                          <a:solidFill>
                            <a:srgbClr val="6D6E71"/>
                          </a:solidFill>
                          <a:effectLst/>
                          <a:latin typeface="Roboto Medium" panose="02000000000000000000" pitchFamily="2" charset="0"/>
                          <a:ea typeface="Roboto Medium" panose="02000000000000000000" pitchFamily="2" charset="0"/>
                        </a:rPr>
                        <a:t>21.1</a:t>
                      </a:r>
                    </a:p>
                    <a:p>
                      <a:pPr algn="ctr"/>
                      <a:r>
                        <a:rPr lang="it-IT" sz="1600" b="0" dirty="0" smtClean="0">
                          <a:solidFill>
                            <a:srgbClr val="6D6E71"/>
                          </a:solidFill>
                          <a:effectLst/>
                          <a:latin typeface="Roboto Medium" panose="02000000000000000000" pitchFamily="2" charset="0"/>
                          <a:ea typeface="Roboto Medium" panose="02000000000000000000" pitchFamily="2" charset="0"/>
                        </a:rPr>
                        <a:t>4.1%</a:t>
                      </a:r>
                    </a:p>
                  </a:txBody>
                  <a:tcPr marL="97922" marR="97922" marT="97935" marB="97935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200" b="0" dirty="0" smtClean="0">
                        <a:solidFill>
                          <a:srgbClr val="6D6E71"/>
                        </a:solidFill>
                        <a:effectLst/>
                        <a:latin typeface="Roboto Medium" panose="02000000000000000000" pitchFamily="2" charset="0"/>
                        <a:ea typeface="Roboto Medium" panose="02000000000000000000" pitchFamily="2" charset="0"/>
                      </a:endParaRPr>
                    </a:p>
                    <a:p>
                      <a:pPr algn="ctr"/>
                      <a:r>
                        <a:rPr lang="it-IT" sz="1200" b="0" dirty="0" smtClean="0">
                          <a:solidFill>
                            <a:srgbClr val="6D6E71"/>
                          </a:solidFill>
                          <a:effectLst/>
                          <a:latin typeface="Roboto Medium" panose="02000000000000000000" pitchFamily="2" charset="0"/>
                          <a:ea typeface="Roboto Medium" panose="02000000000000000000" pitchFamily="2" charset="0"/>
                        </a:rPr>
                        <a:t>13.8</a:t>
                      </a:r>
                    </a:p>
                    <a:p>
                      <a:pPr algn="ctr"/>
                      <a:r>
                        <a:rPr lang="it-IT" sz="1800" b="0" dirty="0" smtClean="0">
                          <a:solidFill>
                            <a:srgbClr val="6D6E71"/>
                          </a:solidFill>
                          <a:effectLst/>
                          <a:latin typeface="Roboto Medium" panose="02000000000000000000" pitchFamily="2" charset="0"/>
                          <a:ea typeface="Roboto Medium" panose="02000000000000000000" pitchFamily="2" charset="0"/>
                        </a:rPr>
                        <a:t>2.2%</a:t>
                      </a:r>
                      <a:endParaRPr lang="it-IT" sz="1200" b="0" dirty="0" smtClean="0">
                        <a:solidFill>
                          <a:srgbClr val="6D6E71"/>
                        </a:solidFill>
                        <a:effectLst/>
                        <a:latin typeface="Roboto Medium" panose="02000000000000000000" pitchFamily="2" charset="0"/>
                        <a:ea typeface="Roboto Medium" panose="02000000000000000000" pitchFamily="2" charset="0"/>
                      </a:endParaRPr>
                    </a:p>
                  </a:txBody>
                  <a:tcPr marL="97922" marR="97922" marT="97935" marB="97935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200" b="0" dirty="0" smtClean="0">
                        <a:solidFill>
                          <a:srgbClr val="6D6E71"/>
                        </a:solidFill>
                        <a:effectLst/>
                        <a:latin typeface="Roboto Medium" panose="02000000000000000000" pitchFamily="2" charset="0"/>
                        <a:ea typeface="Roboto Medium" panose="02000000000000000000" pitchFamily="2" charset="0"/>
                      </a:endParaRPr>
                    </a:p>
                    <a:p>
                      <a:pPr algn="ctr"/>
                      <a:r>
                        <a:rPr lang="it-IT" sz="1200" b="0" dirty="0" smtClean="0">
                          <a:solidFill>
                            <a:srgbClr val="6D6E71"/>
                          </a:solidFill>
                          <a:effectLst/>
                          <a:latin typeface="Roboto Medium" panose="02000000000000000000" pitchFamily="2" charset="0"/>
                          <a:ea typeface="Roboto Medium" panose="02000000000000000000" pitchFamily="2" charset="0"/>
                        </a:rPr>
                        <a:t>36.2</a:t>
                      </a:r>
                    </a:p>
                    <a:p>
                      <a:pPr algn="ctr"/>
                      <a:r>
                        <a:rPr lang="it-IT" sz="1800" b="0" dirty="0" smtClean="0">
                          <a:solidFill>
                            <a:srgbClr val="6D6E71"/>
                          </a:solidFill>
                          <a:effectLst/>
                          <a:latin typeface="Roboto Medium" panose="02000000000000000000" pitchFamily="2" charset="0"/>
                          <a:ea typeface="Roboto Medium" panose="02000000000000000000" pitchFamily="2" charset="0"/>
                        </a:rPr>
                        <a:t>5.2%</a:t>
                      </a:r>
                      <a:endParaRPr lang="it-IT" sz="1200" b="0" dirty="0" smtClean="0">
                        <a:solidFill>
                          <a:srgbClr val="6D6E71"/>
                        </a:solidFill>
                        <a:effectLst/>
                        <a:latin typeface="Roboto Medium" panose="02000000000000000000" pitchFamily="2" charset="0"/>
                        <a:ea typeface="Roboto Medium" panose="02000000000000000000" pitchFamily="2" charset="0"/>
                      </a:endParaRPr>
                    </a:p>
                  </a:txBody>
                  <a:tcPr marL="97922" marR="97922" marT="97935" marB="97935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b="0" dirty="0" smtClean="0">
                          <a:solidFill>
                            <a:srgbClr val="6D6E71"/>
                          </a:solidFill>
                          <a:effectLst/>
                          <a:latin typeface="Roboto Medium" panose="02000000000000000000" pitchFamily="2" charset="0"/>
                          <a:ea typeface="Roboto Medium" panose="02000000000000000000" pitchFamily="2" charset="0"/>
                        </a:rPr>
                        <a:t>-11.4</a:t>
                      </a:r>
                    </a:p>
                    <a:p>
                      <a:pPr algn="ctr"/>
                      <a:r>
                        <a:rPr lang="it-IT" sz="1800" b="0" dirty="0" smtClean="0">
                          <a:solidFill>
                            <a:srgbClr val="6D6E71"/>
                          </a:solidFill>
                          <a:effectLst/>
                          <a:latin typeface="Roboto Medium" panose="02000000000000000000" pitchFamily="2" charset="0"/>
                          <a:ea typeface="Roboto Medium" panose="02000000000000000000" pitchFamily="2" charset="0"/>
                        </a:rPr>
                        <a:t>-7.0%</a:t>
                      </a:r>
                      <a:endParaRPr lang="it-IT" sz="1200" b="0" dirty="0" smtClean="0">
                        <a:solidFill>
                          <a:srgbClr val="6D6E71"/>
                        </a:solidFill>
                        <a:effectLst/>
                        <a:latin typeface="Roboto Medium" panose="02000000000000000000" pitchFamily="2" charset="0"/>
                        <a:ea typeface="Roboto Medium" panose="02000000000000000000" pitchFamily="2" charset="0"/>
                      </a:endParaRPr>
                    </a:p>
                  </a:txBody>
                  <a:tcPr marL="73442" marR="73442" marT="97935" marB="97935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b="0" dirty="0" smtClean="0">
                          <a:solidFill>
                            <a:srgbClr val="6D6E71"/>
                          </a:solidFill>
                          <a:effectLst/>
                          <a:latin typeface="Roboto Medium" panose="02000000000000000000" pitchFamily="2" charset="0"/>
                          <a:ea typeface="Roboto Medium" panose="02000000000000000000" pitchFamily="2" charset="0"/>
                        </a:rPr>
                        <a:t>44.7</a:t>
                      </a:r>
                    </a:p>
                    <a:p>
                      <a:pPr algn="ctr"/>
                      <a:r>
                        <a:rPr lang="it-IT" sz="1600" b="0" dirty="0" smtClean="0">
                          <a:solidFill>
                            <a:srgbClr val="6D6E71"/>
                          </a:solidFill>
                          <a:effectLst/>
                          <a:latin typeface="Roboto Medium" panose="02000000000000000000" pitchFamily="2" charset="0"/>
                          <a:ea typeface="Roboto Medium" panose="02000000000000000000" pitchFamily="2" charset="0"/>
                        </a:rPr>
                        <a:t>4.9%</a:t>
                      </a:r>
                    </a:p>
                  </a:txBody>
                  <a:tcPr marL="97922" marR="97922" marT="97935" marB="97935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30966">
                <a:tc>
                  <a:txBody>
                    <a:bodyPr/>
                    <a:lstStyle/>
                    <a:p>
                      <a:pPr algn="ctr"/>
                      <a:r>
                        <a:rPr lang="it-IT" sz="1200" b="0" dirty="0" err="1" smtClean="0">
                          <a:solidFill>
                            <a:srgbClr val="6D6E71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dividends</a:t>
                      </a:r>
                      <a:endParaRPr lang="it-IT" sz="1200" b="0" dirty="0" smtClean="0">
                        <a:solidFill>
                          <a:srgbClr val="6D6E71"/>
                        </a:solidFill>
                        <a:effectLst/>
                        <a:latin typeface="Roboto Light" panose="02000000000000000000" pitchFamily="2" charset="0"/>
                        <a:ea typeface="Roboto Light" panose="02000000000000000000" pitchFamily="2" charset="0"/>
                      </a:endParaRPr>
                    </a:p>
                  </a:txBody>
                  <a:tcPr marL="97922" marR="97922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200" b="0" dirty="0" smtClean="0">
                        <a:solidFill>
                          <a:srgbClr val="6D6E71"/>
                        </a:solidFill>
                        <a:effectLst/>
                        <a:latin typeface="Roboto Light" panose="02000000000000000000" pitchFamily="2" charset="0"/>
                        <a:ea typeface="Roboto Light" panose="02000000000000000000" pitchFamily="2" charset="0"/>
                      </a:endParaRPr>
                    </a:p>
                  </a:txBody>
                  <a:tcPr marL="97922" marR="97922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0" dirty="0" smtClean="0">
                          <a:solidFill>
                            <a:srgbClr val="6D6E71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-4.8</a:t>
                      </a:r>
                    </a:p>
                    <a:p>
                      <a:pPr algn="ctr"/>
                      <a:r>
                        <a:rPr lang="it-IT" sz="1050" b="0" dirty="0" smtClean="0">
                          <a:solidFill>
                            <a:srgbClr val="6D6E71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0.18</a:t>
                      </a:r>
                      <a:r>
                        <a:rPr lang="it-IT" sz="1050" b="0" baseline="0" dirty="0" smtClean="0">
                          <a:solidFill>
                            <a:srgbClr val="6D6E71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 per share</a:t>
                      </a:r>
                    </a:p>
                  </a:txBody>
                  <a:tcPr marL="97922" marR="97922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400" b="0" dirty="0" smtClean="0">
                        <a:solidFill>
                          <a:srgbClr val="6D6E71"/>
                        </a:solidFill>
                        <a:effectLst/>
                        <a:latin typeface="Roboto Light" panose="02000000000000000000" pitchFamily="2" charset="0"/>
                        <a:ea typeface="Roboto Light" panose="02000000000000000000" pitchFamily="2" charset="0"/>
                      </a:endParaRPr>
                    </a:p>
                    <a:p>
                      <a:pPr algn="ctr"/>
                      <a:r>
                        <a:rPr lang="it-IT" sz="1400" b="0" dirty="0" smtClean="0">
                          <a:solidFill>
                            <a:srgbClr val="6D6E71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-9.8</a:t>
                      </a:r>
                    </a:p>
                    <a:p>
                      <a:pPr algn="ctr"/>
                      <a:r>
                        <a:rPr lang="it-IT" sz="1050" b="0" dirty="0" smtClean="0">
                          <a:solidFill>
                            <a:srgbClr val="6D6E71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0.36 per share</a:t>
                      </a:r>
                    </a:p>
                    <a:p>
                      <a:pPr algn="ctr"/>
                      <a:endParaRPr lang="it-IT" sz="1050" b="0" dirty="0" smtClean="0">
                        <a:solidFill>
                          <a:srgbClr val="6D6E71"/>
                        </a:solidFill>
                        <a:effectLst/>
                        <a:latin typeface="Roboto Light" panose="02000000000000000000" pitchFamily="2" charset="0"/>
                        <a:ea typeface="Roboto Light" panose="02000000000000000000" pitchFamily="2" charset="0"/>
                      </a:endParaRPr>
                    </a:p>
                  </a:txBody>
                  <a:tcPr marL="97922" marR="97922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400" b="0" dirty="0" smtClean="0">
                        <a:solidFill>
                          <a:srgbClr val="6D6E71"/>
                        </a:solidFill>
                        <a:effectLst/>
                        <a:latin typeface="Roboto Light" panose="02000000000000000000" pitchFamily="2" charset="0"/>
                        <a:ea typeface="Roboto Light" panose="02000000000000000000" pitchFamily="2" charset="0"/>
                      </a:endParaRPr>
                    </a:p>
                    <a:p>
                      <a:pPr algn="ctr"/>
                      <a:r>
                        <a:rPr lang="it-IT" sz="1400" b="0" dirty="0" smtClean="0">
                          <a:solidFill>
                            <a:srgbClr val="6D6E71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-9.8</a:t>
                      </a:r>
                    </a:p>
                    <a:p>
                      <a:pPr algn="ctr"/>
                      <a:r>
                        <a:rPr lang="it-IT" sz="1050" b="0" dirty="0" smtClean="0">
                          <a:solidFill>
                            <a:srgbClr val="6D6E71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0.36 per share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050" b="0" dirty="0" smtClean="0">
                        <a:solidFill>
                          <a:srgbClr val="6D6E71"/>
                        </a:solidFill>
                        <a:effectLst/>
                        <a:latin typeface="Roboto Light" panose="02000000000000000000" pitchFamily="2" charset="0"/>
                        <a:ea typeface="Roboto Light" panose="02000000000000000000" pitchFamily="2" charset="0"/>
                      </a:endParaRPr>
                    </a:p>
                  </a:txBody>
                  <a:tcPr marL="97922" marR="97922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0" dirty="0" smtClean="0">
                          <a:solidFill>
                            <a:srgbClr val="6D6E71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-9.8</a:t>
                      </a:r>
                    </a:p>
                    <a:p>
                      <a:pPr algn="ctr"/>
                      <a:r>
                        <a:rPr lang="it-IT" sz="1050" b="0" dirty="0" smtClean="0">
                          <a:solidFill>
                            <a:srgbClr val="6D6E71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0.36 per share</a:t>
                      </a:r>
                    </a:p>
                  </a:txBody>
                  <a:tcPr marL="97922" marR="97922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b="0" dirty="0" smtClean="0">
                          <a:solidFill>
                            <a:srgbClr val="6D6E71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0</a:t>
                      </a:r>
                    </a:p>
                  </a:txBody>
                  <a:tcPr marL="73442" marR="73442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0" dirty="0" smtClean="0">
                          <a:solidFill>
                            <a:srgbClr val="6D6E71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-16.6</a:t>
                      </a:r>
                    </a:p>
                    <a:p>
                      <a:pPr algn="ctr"/>
                      <a:r>
                        <a:rPr lang="it-IT" sz="1050" b="0" dirty="0" smtClean="0">
                          <a:solidFill>
                            <a:srgbClr val="6D6E71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30% </a:t>
                      </a:r>
                      <a:r>
                        <a:rPr lang="it-IT" sz="1050" b="0" dirty="0" err="1" smtClean="0">
                          <a:solidFill>
                            <a:srgbClr val="6D6E71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of</a:t>
                      </a:r>
                      <a:r>
                        <a:rPr lang="it-IT" sz="1050" b="0" dirty="0" smtClean="0">
                          <a:solidFill>
                            <a:srgbClr val="6D6E71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 net profit</a:t>
                      </a:r>
                      <a:endParaRPr lang="it-IT" sz="1050" b="0" kern="1200" dirty="0" smtClean="0">
                        <a:solidFill>
                          <a:srgbClr val="6D6E71"/>
                        </a:solidFill>
                        <a:effectLst/>
                        <a:latin typeface="Roboto Light" panose="02000000000000000000" pitchFamily="2" charset="0"/>
                        <a:ea typeface="Roboto Light" panose="02000000000000000000" pitchFamily="2" charset="0"/>
                        <a:cs typeface="+mn-cs"/>
                      </a:endParaRPr>
                    </a:p>
                  </a:txBody>
                  <a:tcPr marL="97922" marR="97922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23210">
                <a:tc>
                  <a:txBody>
                    <a:bodyPr/>
                    <a:lstStyle/>
                    <a:p>
                      <a:pPr algn="ctr"/>
                      <a:r>
                        <a:rPr lang="el-GR" sz="1400" b="0" dirty="0" smtClean="0">
                          <a:solidFill>
                            <a:srgbClr val="6D6E71"/>
                          </a:solidFill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Δ</a:t>
                      </a:r>
                      <a:r>
                        <a:rPr lang="it-IT" sz="1400" b="0" dirty="0" smtClean="0">
                          <a:solidFill>
                            <a:srgbClr val="6D6E71"/>
                          </a:solidFill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 Net </a:t>
                      </a:r>
                      <a:r>
                        <a:rPr lang="it-IT" sz="1400" b="0" dirty="0" err="1" smtClean="0">
                          <a:solidFill>
                            <a:srgbClr val="6D6E71"/>
                          </a:solidFill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Debt</a:t>
                      </a:r>
                      <a:endParaRPr lang="it-IT" sz="1400" b="0" dirty="0" smtClean="0">
                        <a:solidFill>
                          <a:srgbClr val="6D6E71"/>
                        </a:solidFill>
                        <a:latin typeface="Roboto Light" panose="02000000000000000000" pitchFamily="2" charset="0"/>
                        <a:ea typeface="Roboto Light" panose="02000000000000000000" pitchFamily="2" charset="0"/>
                      </a:endParaRPr>
                    </a:p>
                  </a:txBody>
                  <a:tcPr marL="97922" marR="97922" marT="97935" marB="97935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800" b="0" dirty="0" smtClean="0">
                        <a:solidFill>
                          <a:srgbClr val="6D6E71"/>
                        </a:solidFill>
                        <a:latin typeface="Roboto Light" panose="02000000000000000000" pitchFamily="2" charset="0"/>
                        <a:ea typeface="Roboto Light" panose="02000000000000000000" pitchFamily="2" charset="0"/>
                      </a:endParaRPr>
                    </a:p>
                  </a:txBody>
                  <a:tcPr marL="97922" marR="97922" marT="97935" marB="97935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0" dirty="0" smtClean="0">
                          <a:solidFill>
                            <a:srgbClr val="6D6E71"/>
                          </a:solidFill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12.7</a:t>
                      </a:r>
                    </a:p>
                  </a:txBody>
                  <a:tcPr marL="97922" marR="97922" marT="97935" marB="97935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0" dirty="0" smtClean="0">
                          <a:solidFill>
                            <a:srgbClr val="6D6E71"/>
                          </a:solidFill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11.3</a:t>
                      </a:r>
                    </a:p>
                  </a:txBody>
                  <a:tcPr marL="97922" marR="97922" marT="97935" marB="97935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0" dirty="0" smtClean="0">
                          <a:solidFill>
                            <a:srgbClr val="6D6E71"/>
                          </a:solidFill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4.0</a:t>
                      </a:r>
                    </a:p>
                  </a:txBody>
                  <a:tcPr marL="97922" marR="97922" marT="97935" marB="97935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0" dirty="0" smtClean="0">
                          <a:solidFill>
                            <a:srgbClr val="6D6E71"/>
                          </a:solidFill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26.4</a:t>
                      </a:r>
                    </a:p>
                  </a:txBody>
                  <a:tcPr marL="97922" marR="97922" marT="97935" marB="97935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0" dirty="0" smtClean="0">
                          <a:solidFill>
                            <a:srgbClr val="6D6E71"/>
                          </a:solidFill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-11.5</a:t>
                      </a:r>
                    </a:p>
                  </a:txBody>
                  <a:tcPr marL="73442" marR="73442" marT="97935" marB="97935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400" b="0" dirty="0" smtClean="0">
                        <a:solidFill>
                          <a:srgbClr val="6D6E71"/>
                        </a:solidFill>
                        <a:latin typeface="Roboto Light" panose="02000000000000000000" pitchFamily="2" charset="0"/>
                        <a:ea typeface="Roboto Light" panose="02000000000000000000" pitchFamily="2" charset="0"/>
                      </a:endParaRPr>
                    </a:p>
                  </a:txBody>
                  <a:tcPr marL="97922" marR="97922" marT="97935" marB="97935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29538">
                <a:tc>
                  <a:txBody>
                    <a:bodyPr/>
                    <a:lstStyle/>
                    <a:p>
                      <a:pPr algn="ctr"/>
                      <a:r>
                        <a:rPr lang="it-IT" sz="1800" b="0" dirty="0" smtClean="0">
                          <a:solidFill>
                            <a:srgbClr val="6D6E71"/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</a:rPr>
                        <a:t>Net </a:t>
                      </a:r>
                      <a:r>
                        <a:rPr lang="it-IT" sz="1800" b="0" dirty="0" err="1" smtClean="0">
                          <a:solidFill>
                            <a:srgbClr val="6D6E71"/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</a:rPr>
                        <a:t>Debt</a:t>
                      </a:r>
                      <a:endParaRPr lang="it-IT" sz="1800" b="0" dirty="0" smtClean="0">
                        <a:solidFill>
                          <a:srgbClr val="6D6E71"/>
                        </a:solidFill>
                        <a:latin typeface="Roboto Medium" panose="02000000000000000000" pitchFamily="2" charset="0"/>
                        <a:ea typeface="Roboto Medium" panose="02000000000000000000" pitchFamily="2" charset="0"/>
                      </a:endParaRPr>
                    </a:p>
                  </a:txBody>
                  <a:tcPr marL="97922" marR="97922" marT="97935" marB="97935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b="0" dirty="0" smtClean="0">
                          <a:solidFill>
                            <a:srgbClr val="6D6E71"/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</a:rPr>
                        <a:t>-23.9</a:t>
                      </a:r>
                    </a:p>
                  </a:txBody>
                  <a:tcPr marL="97922" marR="97922" marT="97935" marB="97935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b="0" dirty="0" smtClean="0">
                          <a:solidFill>
                            <a:srgbClr val="6D6E71"/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</a:rPr>
                        <a:t>-11.3</a:t>
                      </a:r>
                    </a:p>
                  </a:txBody>
                  <a:tcPr marL="97922" marR="97922" marT="97935" marB="97935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b="0" dirty="0" smtClean="0">
                          <a:solidFill>
                            <a:srgbClr val="6D6E71"/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</a:rPr>
                        <a:t>0.0</a:t>
                      </a:r>
                    </a:p>
                  </a:txBody>
                  <a:tcPr marL="97922" marR="97922" marT="97935" marB="97935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b="0" dirty="0" smtClean="0">
                          <a:solidFill>
                            <a:srgbClr val="6D6E71"/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</a:rPr>
                        <a:t>4.0</a:t>
                      </a:r>
                    </a:p>
                  </a:txBody>
                  <a:tcPr marL="97922" marR="97922" marT="97935" marB="97935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b="0" dirty="0" smtClean="0">
                          <a:solidFill>
                            <a:srgbClr val="6D6E71"/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</a:rPr>
                        <a:t>30.4</a:t>
                      </a:r>
                    </a:p>
                  </a:txBody>
                  <a:tcPr marL="97922" marR="97922" marT="97935" marB="97935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b="0" i="1" dirty="0" smtClean="0">
                          <a:solidFill>
                            <a:srgbClr val="C00000"/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</a:rPr>
                        <a:t>18.9</a:t>
                      </a:r>
                    </a:p>
                  </a:txBody>
                  <a:tcPr marL="97922" marR="97922" marT="97935" marB="97935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b="0" dirty="0" smtClean="0">
                          <a:solidFill>
                            <a:srgbClr val="6D6E71"/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</a:rPr>
                        <a:t>104.7</a:t>
                      </a:r>
                    </a:p>
                  </a:txBody>
                  <a:tcPr marL="97922" marR="97922" marT="97935" marB="97935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" name="Segnaposto testo 5"/>
          <p:cNvSpPr>
            <a:spLocks noGrp="1"/>
          </p:cNvSpPr>
          <p:nvPr>
            <p:ph type="body" sz="quarter" idx="14"/>
          </p:nvPr>
        </p:nvSpPr>
        <p:spPr>
          <a:xfrm>
            <a:off x="85429" y="89233"/>
            <a:ext cx="7761185" cy="477929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it-IT" sz="3200" dirty="0" err="1" smtClean="0">
                <a:solidFill>
                  <a:srgbClr val="6D6E7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+mj-cs"/>
              </a:rPr>
              <a:t>Cashflow</a:t>
            </a:r>
            <a:endParaRPr lang="it-IT" sz="3200" dirty="0" smtClean="0">
              <a:solidFill>
                <a:srgbClr val="6D6E71"/>
              </a:solidFill>
              <a:latin typeface="Roboto Medium" panose="02000000000000000000" pitchFamily="2" charset="0"/>
              <a:ea typeface="Roboto Medium" panose="02000000000000000000" pitchFamily="2" charset="0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it-IT" sz="3200" dirty="0" smtClean="0">
                <a:solidFill>
                  <a:srgbClr val="6D6E7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+mj-cs"/>
              </a:rPr>
              <a:t>net </a:t>
            </a:r>
            <a:r>
              <a:rPr lang="it-IT" sz="3200" dirty="0" err="1" smtClean="0">
                <a:solidFill>
                  <a:srgbClr val="6D6E7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+mj-cs"/>
              </a:rPr>
              <a:t>debt</a:t>
            </a:r>
            <a:endParaRPr lang="it-IT" sz="3200" dirty="0">
              <a:solidFill>
                <a:srgbClr val="6D6E71"/>
              </a:solidFill>
              <a:latin typeface="Roboto Medium" panose="02000000000000000000" pitchFamily="2" charset="0"/>
              <a:ea typeface="Roboto Medium" panose="02000000000000000000" pitchFamily="2" charset="0"/>
              <a:cs typeface="+mj-cs"/>
            </a:endParaRPr>
          </a:p>
        </p:txBody>
      </p:sp>
      <p:cxnSp>
        <p:nvCxnSpPr>
          <p:cNvPr id="11" name="Connettore 2 10"/>
          <p:cNvCxnSpPr/>
          <p:nvPr/>
        </p:nvCxnSpPr>
        <p:spPr>
          <a:xfrm>
            <a:off x="932254" y="3557322"/>
            <a:ext cx="10420068" cy="0"/>
          </a:xfrm>
          <a:prstGeom prst="straightConnector1">
            <a:avLst/>
          </a:prstGeom>
          <a:ln w="12700">
            <a:solidFill>
              <a:srgbClr val="6D6E71"/>
            </a:solidFill>
            <a:tailEnd type="none"/>
          </a:ln>
          <a:effectLst>
            <a:outerShdw blurRad="40000" dist="20000" dir="5400000" rotWithShape="0">
              <a:srgbClr val="000000">
                <a:alpha val="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Connettore 2 11"/>
          <p:cNvCxnSpPr/>
          <p:nvPr/>
        </p:nvCxnSpPr>
        <p:spPr>
          <a:xfrm>
            <a:off x="927231" y="5877696"/>
            <a:ext cx="10425091" cy="0"/>
          </a:xfrm>
          <a:prstGeom prst="straightConnector1">
            <a:avLst/>
          </a:prstGeom>
          <a:ln w="12700">
            <a:solidFill>
              <a:srgbClr val="6D6E71"/>
            </a:solidFill>
            <a:tailEnd type="none"/>
          </a:ln>
          <a:effectLst>
            <a:outerShdw blurRad="40000" dist="20000" dir="5400000" rotWithShape="0">
              <a:srgbClr val="000000">
                <a:alpha val="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Arc 12"/>
          <p:cNvSpPr/>
          <p:nvPr/>
        </p:nvSpPr>
        <p:spPr>
          <a:xfrm>
            <a:off x="128863" y="2773963"/>
            <a:ext cx="539930" cy="540000"/>
          </a:xfrm>
          <a:prstGeom prst="arc">
            <a:avLst>
              <a:gd name="adj1" fmla="val 6958294"/>
              <a:gd name="adj2" fmla="val 18450281"/>
            </a:avLst>
          </a:prstGeom>
          <a:ln w="12700">
            <a:solidFill>
              <a:srgbClr val="6D6E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5" name="Connettore 2 10"/>
          <p:cNvCxnSpPr/>
          <p:nvPr/>
        </p:nvCxnSpPr>
        <p:spPr>
          <a:xfrm flipH="1" flipV="1">
            <a:off x="458067" y="3265420"/>
            <a:ext cx="469164" cy="2579618"/>
          </a:xfrm>
          <a:prstGeom prst="straightConnector1">
            <a:avLst/>
          </a:prstGeom>
          <a:ln w="12700">
            <a:solidFill>
              <a:srgbClr val="6D6E71"/>
            </a:solidFill>
            <a:tailEnd type="none"/>
          </a:ln>
          <a:effectLst>
            <a:outerShdw blurRad="40000" dist="20000" dir="5400000" rotWithShape="0">
              <a:srgbClr val="000000">
                <a:alpha val="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Arc 15"/>
          <p:cNvSpPr/>
          <p:nvPr/>
        </p:nvSpPr>
        <p:spPr>
          <a:xfrm>
            <a:off x="182856" y="2827963"/>
            <a:ext cx="431944" cy="432000"/>
          </a:xfrm>
          <a:prstGeom prst="arc">
            <a:avLst>
              <a:gd name="adj1" fmla="val 4361398"/>
              <a:gd name="adj2" fmla="val 19258641"/>
            </a:avLst>
          </a:prstGeom>
          <a:ln w="12700">
            <a:solidFill>
              <a:srgbClr val="6D6E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7" name="Connettore 2 16"/>
          <p:cNvCxnSpPr/>
          <p:nvPr/>
        </p:nvCxnSpPr>
        <p:spPr>
          <a:xfrm flipH="1" flipV="1">
            <a:off x="492273" y="3187176"/>
            <a:ext cx="439981" cy="348374"/>
          </a:xfrm>
          <a:prstGeom prst="straightConnector1">
            <a:avLst/>
          </a:prstGeom>
          <a:ln w="12700">
            <a:solidFill>
              <a:srgbClr val="6D6E71"/>
            </a:solidFill>
            <a:tailEnd type="none"/>
          </a:ln>
          <a:effectLst>
            <a:outerShdw blurRad="40000" dist="20000" dir="5400000" rotWithShape="0">
              <a:srgbClr val="000000">
                <a:alpha val="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Arc 17"/>
          <p:cNvSpPr/>
          <p:nvPr/>
        </p:nvSpPr>
        <p:spPr>
          <a:xfrm>
            <a:off x="236849" y="2881963"/>
            <a:ext cx="323958" cy="324000"/>
          </a:xfrm>
          <a:prstGeom prst="arc">
            <a:avLst>
              <a:gd name="adj1" fmla="val 3286096"/>
              <a:gd name="adj2" fmla="val 17067619"/>
            </a:avLst>
          </a:prstGeom>
          <a:ln w="12700">
            <a:solidFill>
              <a:srgbClr val="6D6E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148633515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Oggetto 13" hidden="1"/>
          <p:cNvGraphicFramePr>
            <a:graphicFrameLocks noChangeAspect="1"/>
          </p:cNvGraphicFramePr>
          <p:nvPr/>
        </p:nvGraphicFramePr>
        <p:xfrm>
          <a:off x="1587" y="1588"/>
          <a:ext cx="1587" cy="1587"/>
        </p:xfrm>
        <a:graphic>
          <a:graphicData uri="http://schemas.openxmlformats.org/presentationml/2006/ole">
            <p:oleObj spid="_x0000_s550914" name="Diapositiva think-cell" r:id="rId4" imgW="216" imgH="216" progId="TCLayout.ActiveDocument.1">
              <p:embed/>
            </p:oleObj>
          </a:graphicData>
        </a:graphic>
      </p:graphicFrame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15C8E-8325-4EA0-8D60-197EA95E9C0B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3" name="Rettangolo 2"/>
          <p:cNvSpPr/>
          <p:nvPr/>
        </p:nvSpPr>
        <p:spPr>
          <a:xfrm>
            <a:off x="9448800" y="215900"/>
            <a:ext cx="2743200" cy="6642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Figura a mano libera 6"/>
          <p:cNvSpPr/>
          <p:nvPr/>
        </p:nvSpPr>
        <p:spPr>
          <a:xfrm>
            <a:off x="1557" y="-17092"/>
            <a:ext cx="12235074" cy="6896193"/>
          </a:xfrm>
          <a:custGeom>
            <a:avLst/>
            <a:gdLst>
              <a:gd name="connsiteX0" fmla="*/ 0 w 12224825"/>
              <a:gd name="connsiteY0" fmla="*/ 6879102 h 6893170"/>
              <a:gd name="connsiteX1" fmla="*/ 28136 w 12224825"/>
              <a:gd name="connsiteY1" fmla="*/ 6049108 h 6893170"/>
              <a:gd name="connsiteX2" fmla="*/ 8412480 w 12224825"/>
              <a:gd name="connsiteY2" fmla="*/ 14068 h 6893170"/>
              <a:gd name="connsiteX3" fmla="*/ 12210757 w 12224825"/>
              <a:gd name="connsiteY3" fmla="*/ 0 h 6893170"/>
              <a:gd name="connsiteX4" fmla="*/ 12224825 w 12224825"/>
              <a:gd name="connsiteY4" fmla="*/ 6893170 h 6893170"/>
              <a:gd name="connsiteX5" fmla="*/ 0 w 12224825"/>
              <a:gd name="connsiteY5" fmla="*/ 6879102 h 6893170"/>
              <a:gd name="connsiteX0" fmla="*/ 0 w 12228926"/>
              <a:gd name="connsiteY0" fmla="*/ 6896228 h 6910296"/>
              <a:gd name="connsiteX1" fmla="*/ 28136 w 12228926"/>
              <a:gd name="connsiteY1" fmla="*/ 6066234 h 6910296"/>
              <a:gd name="connsiteX2" fmla="*/ 8412480 w 12228926"/>
              <a:gd name="connsiteY2" fmla="*/ 31194 h 6910296"/>
              <a:gd name="connsiteX3" fmla="*/ 12227848 w 12228926"/>
              <a:gd name="connsiteY3" fmla="*/ 0 h 6910296"/>
              <a:gd name="connsiteX4" fmla="*/ 12224825 w 12228926"/>
              <a:gd name="connsiteY4" fmla="*/ 6910296 h 6910296"/>
              <a:gd name="connsiteX5" fmla="*/ 0 w 12228926"/>
              <a:gd name="connsiteY5" fmla="*/ 6896228 h 6910296"/>
              <a:gd name="connsiteX0" fmla="*/ 0 w 12228926"/>
              <a:gd name="connsiteY0" fmla="*/ 6896228 h 6910296"/>
              <a:gd name="connsiteX1" fmla="*/ 28136 w 12228926"/>
              <a:gd name="connsiteY1" fmla="*/ 6066234 h 6910296"/>
              <a:gd name="connsiteX2" fmla="*/ 8421025 w 12228926"/>
              <a:gd name="connsiteY2" fmla="*/ 14068 h 6910296"/>
              <a:gd name="connsiteX3" fmla="*/ 12227848 w 12228926"/>
              <a:gd name="connsiteY3" fmla="*/ 0 h 6910296"/>
              <a:gd name="connsiteX4" fmla="*/ 12224825 w 12228926"/>
              <a:gd name="connsiteY4" fmla="*/ 6910296 h 6910296"/>
              <a:gd name="connsiteX5" fmla="*/ 0 w 12228926"/>
              <a:gd name="connsiteY5" fmla="*/ 6896228 h 6910296"/>
              <a:gd name="connsiteX0" fmla="*/ 33857 w 12262783"/>
              <a:gd name="connsiteY0" fmla="*/ 6896228 h 6910296"/>
              <a:gd name="connsiteX1" fmla="*/ 0 w 12262783"/>
              <a:gd name="connsiteY1" fmla="*/ 6097294 h 6910296"/>
              <a:gd name="connsiteX2" fmla="*/ 8454882 w 12262783"/>
              <a:gd name="connsiteY2" fmla="*/ 14068 h 6910296"/>
              <a:gd name="connsiteX3" fmla="*/ 12261705 w 12262783"/>
              <a:gd name="connsiteY3" fmla="*/ 0 h 6910296"/>
              <a:gd name="connsiteX4" fmla="*/ 12258682 w 12262783"/>
              <a:gd name="connsiteY4" fmla="*/ 6910296 h 6910296"/>
              <a:gd name="connsiteX5" fmla="*/ 33857 w 12262783"/>
              <a:gd name="connsiteY5" fmla="*/ 6896228 h 6910296"/>
              <a:gd name="connsiteX0" fmla="*/ 6148 w 12235074"/>
              <a:gd name="connsiteY0" fmla="*/ 6896228 h 6910296"/>
              <a:gd name="connsiteX1" fmla="*/ 0 w 12235074"/>
              <a:gd name="connsiteY1" fmla="*/ 6069528 h 6910296"/>
              <a:gd name="connsiteX2" fmla="*/ 8427173 w 12235074"/>
              <a:gd name="connsiteY2" fmla="*/ 14068 h 6910296"/>
              <a:gd name="connsiteX3" fmla="*/ 12233996 w 12235074"/>
              <a:gd name="connsiteY3" fmla="*/ 0 h 6910296"/>
              <a:gd name="connsiteX4" fmla="*/ 12230973 w 12235074"/>
              <a:gd name="connsiteY4" fmla="*/ 6910296 h 6910296"/>
              <a:gd name="connsiteX5" fmla="*/ 6148 w 12235074"/>
              <a:gd name="connsiteY5" fmla="*/ 6896228 h 6910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235074" h="6910296">
                <a:moveTo>
                  <a:pt x="6148" y="6896228"/>
                </a:moveTo>
                <a:cubicBezTo>
                  <a:pt x="4099" y="6620661"/>
                  <a:pt x="2049" y="6345095"/>
                  <a:pt x="0" y="6069528"/>
                </a:cubicBezTo>
                <a:lnTo>
                  <a:pt x="8427173" y="14068"/>
                </a:lnTo>
                <a:lnTo>
                  <a:pt x="12233996" y="0"/>
                </a:lnTo>
                <a:cubicBezTo>
                  <a:pt x="12238685" y="2297723"/>
                  <a:pt x="12226284" y="4612573"/>
                  <a:pt x="12230973" y="6910296"/>
                </a:cubicBezTo>
                <a:lnTo>
                  <a:pt x="6148" y="6896228"/>
                </a:lnTo>
                <a:close/>
              </a:path>
            </a:pathLst>
          </a:custGeom>
          <a:solidFill>
            <a:srgbClr val="BAB9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object 8"/>
          <p:cNvSpPr/>
          <p:nvPr/>
        </p:nvSpPr>
        <p:spPr>
          <a:xfrm>
            <a:off x="10472088" y="4452174"/>
            <a:ext cx="1664865" cy="2416587"/>
          </a:xfrm>
          <a:custGeom>
            <a:avLst/>
            <a:gdLst/>
            <a:ahLst/>
            <a:cxnLst/>
            <a:rect l="l" t="t" r="r" b="b"/>
            <a:pathLst>
              <a:path w="1657984" h="2378710">
                <a:moveTo>
                  <a:pt x="1657571" y="14"/>
                </a:moveTo>
                <a:lnTo>
                  <a:pt x="0" y="1190713"/>
                </a:lnTo>
                <a:lnTo>
                  <a:pt x="1657571" y="2378098"/>
                </a:lnTo>
                <a:lnTo>
                  <a:pt x="1657571" y="14"/>
                </a:lnTo>
              </a:path>
            </a:pathLst>
          </a:custGeom>
          <a:solidFill>
            <a:srgbClr val="6E6F72">
              <a:alpha val="6980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8"/>
          <p:cNvSpPr/>
          <p:nvPr/>
        </p:nvSpPr>
        <p:spPr>
          <a:xfrm flipH="1">
            <a:off x="10465837" y="3252178"/>
            <a:ext cx="1664262" cy="2401808"/>
          </a:xfrm>
          <a:custGeom>
            <a:avLst/>
            <a:gdLst/>
            <a:ahLst/>
            <a:cxnLst/>
            <a:rect l="l" t="t" r="r" b="b"/>
            <a:pathLst>
              <a:path w="1657984" h="2378710">
                <a:moveTo>
                  <a:pt x="1657571" y="14"/>
                </a:moveTo>
                <a:lnTo>
                  <a:pt x="0" y="1190713"/>
                </a:lnTo>
                <a:lnTo>
                  <a:pt x="1657571" y="2378098"/>
                </a:lnTo>
                <a:lnTo>
                  <a:pt x="1657571" y="14"/>
                </a:lnTo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3" name="Segnaposto contenuto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50061" y="5717940"/>
            <a:ext cx="2750950" cy="255210"/>
          </a:xfrm>
          <a:prstGeom prst="rect">
            <a:avLst/>
          </a:prstGeom>
        </p:spPr>
      </p:pic>
      <p:sp>
        <p:nvSpPr>
          <p:cNvPr id="10" name="Titolo 1"/>
          <p:cNvSpPr txBox="1">
            <a:spLocks/>
          </p:cNvSpPr>
          <p:nvPr/>
        </p:nvSpPr>
        <p:spPr bwMode="auto">
          <a:xfrm>
            <a:off x="3777335" y="3298370"/>
            <a:ext cx="7870375" cy="1318109"/>
          </a:xfrm>
          <a:prstGeom prst="rect">
            <a:avLst/>
          </a:prstGeom>
          <a:noFill/>
          <a:ln>
            <a:noFill/>
          </a:ln>
        </p:spPr>
        <p:txBody>
          <a:bodyPr lIns="65290" tIns="0" rIns="0" bIns="0" anchor="ctr"/>
          <a:lstStyle>
            <a:lvl1pPr algn="l" defTabSz="496888" rtl="0" eaLnBrk="0" fontAlgn="base" hangingPunct="0">
              <a:spcBef>
                <a:spcPct val="0"/>
              </a:spcBef>
              <a:spcAft>
                <a:spcPct val="0"/>
              </a:spcAft>
              <a:defRPr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496888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Roboto Thin" pitchFamily="2" charset="0"/>
              </a:defRPr>
            </a:lvl2pPr>
            <a:lvl3pPr algn="l" defTabSz="496888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Roboto Thin" pitchFamily="2" charset="0"/>
              </a:defRPr>
            </a:lvl3pPr>
            <a:lvl4pPr algn="l" defTabSz="496888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Roboto Thin" pitchFamily="2" charset="0"/>
              </a:defRPr>
            </a:lvl4pPr>
            <a:lvl5pPr algn="l" defTabSz="496888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Roboto Thin" pitchFamily="2" charset="0"/>
              </a:defRPr>
            </a:lvl5pPr>
            <a:lvl6pPr marL="457200" algn="l" defTabSz="496888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Roboto Thin" pitchFamily="2" charset="0"/>
              </a:defRPr>
            </a:lvl6pPr>
            <a:lvl7pPr marL="914400" algn="l" defTabSz="496888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Roboto Thin" pitchFamily="2" charset="0"/>
              </a:defRPr>
            </a:lvl7pPr>
            <a:lvl8pPr marL="1371600" algn="l" defTabSz="496888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Roboto Thin" pitchFamily="2" charset="0"/>
              </a:defRPr>
            </a:lvl8pPr>
            <a:lvl9pPr marL="1828800" algn="l" defTabSz="496888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Roboto Thin" pitchFamily="2" charset="0"/>
              </a:defRPr>
            </a:lvl9pPr>
          </a:lstStyle>
          <a:p>
            <a:pPr eaLnBrk="1" hangingPunct="1">
              <a:defRPr/>
            </a:pPr>
            <a:r>
              <a:rPr lang="it-IT" altLang="en-US" sz="4400" dirty="0" err="1" smtClean="0">
                <a:solidFill>
                  <a:srgbClr val="6E6F72"/>
                </a:solidFill>
                <a:latin typeface="Roboto Thin" pitchFamily="2" charset="0"/>
                <a:ea typeface="Roboto Thin" pitchFamily="2" charset="0"/>
              </a:rPr>
              <a:t>Orders</a:t>
            </a:r>
            <a:r>
              <a:rPr lang="it-IT" altLang="en-US" sz="4400" dirty="0" smtClean="0">
                <a:solidFill>
                  <a:srgbClr val="6E6F72"/>
                </a:solidFill>
                <a:latin typeface="Roboto Thin" pitchFamily="2" charset="0"/>
                <a:ea typeface="Roboto Thin" pitchFamily="2" charset="0"/>
              </a:rPr>
              <a:t> &amp; </a:t>
            </a:r>
            <a:r>
              <a:rPr lang="it-IT" altLang="en-US" sz="4400" dirty="0" err="1" smtClean="0">
                <a:solidFill>
                  <a:srgbClr val="6E6F72"/>
                </a:solidFill>
                <a:latin typeface="Roboto Thin" pitchFamily="2" charset="0"/>
                <a:ea typeface="Roboto Thin" pitchFamily="2" charset="0"/>
              </a:rPr>
              <a:t>Sales</a:t>
            </a:r>
            <a:r>
              <a:rPr lang="it-IT" altLang="en-US" sz="4400" dirty="0" smtClean="0">
                <a:solidFill>
                  <a:srgbClr val="6E6F72"/>
                </a:solidFill>
                <a:latin typeface="Roboto Thin" pitchFamily="2" charset="0"/>
                <a:ea typeface="Roboto Thin" pitchFamily="2" charset="0"/>
              </a:rPr>
              <a:t> </a:t>
            </a:r>
            <a:r>
              <a:rPr lang="it-IT" altLang="en-US" sz="4400" dirty="0" err="1" smtClean="0">
                <a:solidFill>
                  <a:srgbClr val="6E6F72"/>
                </a:solidFill>
                <a:latin typeface="Roboto Thin" pitchFamily="2" charset="0"/>
                <a:ea typeface="Roboto Thin" pitchFamily="2" charset="0"/>
              </a:rPr>
              <a:t>breakdown</a:t>
            </a:r>
            <a:endParaRPr lang="it-IT" altLang="en-US" sz="4400" dirty="0" smtClean="0">
              <a:solidFill>
                <a:srgbClr val="6E6F72"/>
              </a:solidFill>
              <a:latin typeface="Roboto Thin" pitchFamily="2" charset="0"/>
              <a:ea typeface="Roboto Thin" pitchFamily="2" charset="0"/>
            </a:endParaRPr>
          </a:p>
          <a:p>
            <a:pPr eaLnBrk="1" hangingPunct="1">
              <a:defRPr/>
            </a:pPr>
            <a:endParaRPr lang="it-IT" altLang="en-US" sz="4400" dirty="0" smtClean="0">
              <a:solidFill>
                <a:srgbClr val="6E6F72"/>
              </a:solidFill>
              <a:latin typeface="Roboto Thin" pitchFamily="2" charset="0"/>
              <a:ea typeface="Roboto Thin" pitchFamily="2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782714" y="680126"/>
            <a:ext cx="10190086" cy="2182812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600" kern="1200">
                <a:solidFill>
                  <a:schemeClr val="tx1">
                    <a:lumMod val="75000"/>
                    <a:lumOff val="25000"/>
                  </a:schemeClr>
                </a:solidFill>
                <a:latin typeface="Roboto Thin" pitchFamily="2" charset="0"/>
                <a:ea typeface="Roboto Thin" pitchFamily="2" charset="0"/>
                <a:cs typeface="+mj-cs"/>
              </a:defRPr>
            </a:lvl1pPr>
          </a:lstStyle>
          <a:p>
            <a:r>
              <a:rPr lang="it-IT" altLang="en-US" sz="3600" dirty="0" smtClean="0">
                <a:solidFill>
                  <a:srgbClr val="707173"/>
                </a:solidFill>
                <a:latin typeface="Roboto Thin"/>
              </a:rPr>
              <a:t>Biesse </a:t>
            </a:r>
            <a:r>
              <a:rPr lang="it-IT" altLang="en-US" sz="3600" dirty="0" err="1" smtClean="0">
                <a:solidFill>
                  <a:srgbClr val="707173"/>
                </a:solidFill>
                <a:latin typeface="Roboto Thin"/>
              </a:rPr>
              <a:t>highlights</a:t>
            </a:r>
            <a:r>
              <a:rPr lang="it-IT" altLang="en-US" sz="3600" dirty="0" smtClean="0">
                <a:solidFill>
                  <a:srgbClr val="707173"/>
                </a:solidFill>
                <a:latin typeface="Roboto Thin"/>
              </a:rPr>
              <a:t> IQ 2018</a:t>
            </a:r>
            <a:endParaRPr lang="en-US" sz="3600" dirty="0">
              <a:solidFill>
                <a:srgbClr val="707173"/>
              </a:solidFill>
              <a:latin typeface="Roboto Thi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08053365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" name="Title 1"/>
          <p:cNvSpPr txBox="1">
            <a:spLocks/>
          </p:cNvSpPr>
          <p:nvPr/>
        </p:nvSpPr>
        <p:spPr>
          <a:xfrm>
            <a:off x="813822" y="92282"/>
            <a:ext cx="7807664" cy="951867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600" kern="1200">
                <a:solidFill>
                  <a:schemeClr val="tx1">
                    <a:lumMod val="75000"/>
                    <a:lumOff val="25000"/>
                  </a:schemeClr>
                </a:solidFill>
                <a:latin typeface="Roboto Thin" pitchFamily="2" charset="0"/>
                <a:ea typeface="Roboto Thin" pitchFamily="2" charset="0"/>
                <a:cs typeface="+mj-cs"/>
              </a:defRPr>
            </a:lvl1pPr>
          </a:lstStyle>
          <a:p>
            <a:r>
              <a:rPr lang="en-US" sz="4000" dirty="0" smtClean="0">
                <a:solidFill>
                  <a:srgbClr val="6D6E71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Sales breakdown- March 2018</a:t>
            </a:r>
          </a:p>
        </p:txBody>
      </p:sp>
      <p:grpSp>
        <p:nvGrpSpPr>
          <p:cNvPr id="750" name="Gruppo 624"/>
          <p:cNvGrpSpPr/>
          <p:nvPr/>
        </p:nvGrpSpPr>
        <p:grpSpPr>
          <a:xfrm>
            <a:off x="9547029" y="338025"/>
            <a:ext cx="2060771" cy="290354"/>
            <a:chOff x="9547029" y="338025"/>
            <a:chExt cx="2060771" cy="290354"/>
          </a:xfrm>
        </p:grpSpPr>
        <p:sp>
          <p:nvSpPr>
            <p:cNvPr id="626" name="Rettangolo 625"/>
            <p:cNvSpPr/>
            <p:nvPr/>
          </p:nvSpPr>
          <p:spPr>
            <a:xfrm>
              <a:off x="9547029" y="338025"/>
              <a:ext cx="2060771" cy="2903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pic>
          <p:nvPicPr>
            <p:cNvPr id="627" name="Immagine 62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9603367" y="414604"/>
              <a:ext cx="1750433" cy="160251"/>
            </a:xfrm>
            <a:prstGeom prst="rect">
              <a:avLst/>
            </a:prstGeom>
          </p:spPr>
        </p:pic>
      </p:grpSp>
      <p:sp>
        <p:nvSpPr>
          <p:cNvPr id="623" name="Rettangolo 622"/>
          <p:cNvSpPr/>
          <p:nvPr/>
        </p:nvSpPr>
        <p:spPr>
          <a:xfrm rot="16200000">
            <a:off x="-1399603" y="3505810"/>
            <a:ext cx="3766516" cy="760836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2918" tIns="41459" rIns="0" bIns="41459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dirty="0" smtClean="0">
                <a:solidFill>
                  <a:srgbClr val="6D6E71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by business</a:t>
            </a:r>
            <a:r>
              <a:rPr lang="en-US" sz="2800" dirty="0" smtClean="0">
                <a:solidFill>
                  <a:srgbClr val="6D6E71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 </a:t>
            </a:r>
            <a:r>
              <a:rPr lang="en-US" sz="4400" b="1" dirty="0" smtClean="0">
                <a:solidFill>
                  <a:schemeClr val="accent5">
                    <a:lumMod val="75000"/>
                  </a:schemeClr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divisions</a:t>
            </a:r>
            <a:endParaRPr lang="en-US" sz="2800" b="1" dirty="0">
              <a:solidFill>
                <a:schemeClr val="accent5">
                  <a:lumMod val="75000"/>
                </a:schemeClr>
              </a:solidFill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  <p:sp>
        <p:nvSpPr>
          <p:cNvPr id="478" name="Rettangolo 477"/>
          <p:cNvSpPr/>
          <p:nvPr/>
        </p:nvSpPr>
        <p:spPr>
          <a:xfrm rot="16200000">
            <a:off x="4268558" y="3456795"/>
            <a:ext cx="3581400" cy="760836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2918" tIns="41459" rIns="0" bIns="41459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dirty="0" smtClean="0">
                <a:solidFill>
                  <a:srgbClr val="6D6E71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by main</a:t>
            </a:r>
            <a:r>
              <a:rPr lang="en-US" sz="2800" dirty="0" smtClean="0">
                <a:solidFill>
                  <a:srgbClr val="6D6E71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 </a:t>
            </a:r>
            <a:r>
              <a:rPr lang="en-US" sz="4400" b="1" dirty="0" smtClean="0">
                <a:solidFill>
                  <a:schemeClr val="accent5">
                    <a:lumMod val="75000"/>
                  </a:schemeClr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geo-areas</a:t>
            </a:r>
            <a:endParaRPr lang="en-US" sz="4000" b="1" dirty="0">
              <a:solidFill>
                <a:schemeClr val="accent5">
                  <a:lumMod val="75000"/>
                </a:schemeClr>
              </a:solidFill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  <p:graphicFrame>
        <p:nvGraphicFramePr>
          <p:cNvPr id="643" name="Grafico 642"/>
          <p:cNvGraphicFramePr/>
          <p:nvPr>
            <p:extLst/>
          </p:nvPr>
        </p:nvGraphicFramePr>
        <p:xfrm>
          <a:off x="642257" y="631385"/>
          <a:ext cx="5127172" cy="2242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44" name="Grafico 643"/>
          <p:cNvGraphicFramePr/>
          <p:nvPr>
            <p:extLst/>
          </p:nvPr>
        </p:nvGraphicFramePr>
        <p:xfrm>
          <a:off x="950813" y="3083859"/>
          <a:ext cx="3416114" cy="15324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630" name="Grafico 629"/>
          <p:cNvGraphicFramePr/>
          <p:nvPr>
            <p:extLst/>
          </p:nvPr>
        </p:nvGraphicFramePr>
        <p:xfrm>
          <a:off x="6225827" y="870867"/>
          <a:ext cx="5334802" cy="21787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481" name="CasellaDiTesto 480"/>
          <p:cNvSpPr txBox="1"/>
          <p:nvPr/>
        </p:nvSpPr>
        <p:spPr>
          <a:xfrm>
            <a:off x="9957424" y="1354464"/>
            <a:ext cx="14562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>
                <a:solidFill>
                  <a:schemeClr val="bg2">
                    <a:lumMod val="50000"/>
                  </a:schemeClr>
                </a:solidFill>
              </a:rPr>
              <a:t>Italy 15.7%</a:t>
            </a:r>
            <a:endParaRPr lang="it-IT" sz="2000" dirty="0">
              <a:solidFill>
                <a:schemeClr val="bg2">
                  <a:lumMod val="50000"/>
                </a:schemeClr>
              </a:solidFill>
            </a:endParaRPr>
          </a:p>
        </p:txBody>
      </p:sp>
      <p:cxnSp>
        <p:nvCxnSpPr>
          <p:cNvPr id="503" name="Connettore 2 502"/>
          <p:cNvCxnSpPr/>
          <p:nvPr/>
        </p:nvCxnSpPr>
        <p:spPr>
          <a:xfrm flipH="1">
            <a:off x="9508268" y="1513410"/>
            <a:ext cx="476340" cy="13510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4" name="Grafico 23"/>
          <p:cNvGraphicFramePr/>
          <p:nvPr>
            <p:extLst/>
          </p:nvPr>
        </p:nvGraphicFramePr>
        <p:xfrm>
          <a:off x="1001707" y="3936072"/>
          <a:ext cx="3416114" cy="15324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25" name="Grafico 24"/>
          <p:cNvGraphicFramePr/>
          <p:nvPr>
            <p:extLst/>
          </p:nvPr>
        </p:nvGraphicFramePr>
        <p:xfrm>
          <a:off x="696686" y="4750519"/>
          <a:ext cx="5151238" cy="21183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26" name="Grafico 25"/>
          <p:cNvGraphicFramePr/>
          <p:nvPr>
            <p:extLst/>
          </p:nvPr>
        </p:nvGraphicFramePr>
        <p:xfrm>
          <a:off x="6268235" y="4795355"/>
          <a:ext cx="5403037" cy="2002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cxnSp>
        <p:nvCxnSpPr>
          <p:cNvPr id="28" name="Connettore 2 27"/>
          <p:cNvCxnSpPr/>
          <p:nvPr/>
        </p:nvCxnSpPr>
        <p:spPr>
          <a:xfrm flipH="1">
            <a:off x="9643506" y="4934856"/>
            <a:ext cx="596320" cy="21845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CasellaDiTesto 28"/>
          <p:cNvSpPr txBox="1"/>
          <p:nvPr/>
        </p:nvSpPr>
        <p:spPr>
          <a:xfrm>
            <a:off x="10174298" y="4704174"/>
            <a:ext cx="14562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smtClean="0">
                <a:solidFill>
                  <a:schemeClr val="bg2">
                    <a:lumMod val="50000"/>
                  </a:schemeClr>
                </a:solidFill>
              </a:rPr>
              <a:t>Italy  16.6%</a:t>
            </a:r>
            <a:endParaRPr lang="it-IT" sz="16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3" name="Segnaposto numero diapositiva 22"/>
          <p:cNvSpPr>
            <a:spLocks noGrp="1"/>
          </p:cNvSpPr>
          <p:nvPr>
            <p:ph type="sldNum" sz="quarter" idx="12"/>
          </p:nvPr>
        </p:nvSpPr>
        <p:spPr>
          <a:xfrm>
            <a:off x="8610600" y="5235092"/>
            <a:ext cx="2743200" cy="365125"/>
          </a:xfrm>
        </p:spPr>
        <p:txBody>
          <a:bodyPr/>
          <a:lstStyle/>
          <a:p>
            <a:fld id="{27B15C8E-8325-4EA0-8D60-197EA95E9C0B}" type="slidenum">
              <a:rPr lang="en-US" sz="1050" smtClean="0"/>
              <a:pPr/>
              <a:t>9</a:t>
            </a:fld>
            <a:endParaRPr lang="en-US" sz="1050"/>
          </a:p>
        </p:txBody>
      </p:sp>
      <p:graphicFrame>
        <p:nvGraphicFramePr>
          <p:cNvPr id="19" name="Grafico 18"/>
          <p:cNvGraphicFramePr/>
          <p:nvPr>
            <p:extLst/>
          </p:nvPr>
        </p:nvGraphicFramePr>
        <p:xfrm>
          <a:off x="707569" y="2612633"/>
          <a:ext cx="5127172" cy="2242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graphicFrame>
        <p:nvGraphicFramePr>
          <p:cNvPr id="20" name="Grafico 19"/>
          <p:cNvGraphicFramePr/>
          <p:nvPr>
            <p:extLst/>
          </p:nvPr>
        </p:nvGraphicFramePr>
        <p:xfrm>
          <a:off x="6291139" y="2852115"/>
          <a:ext cx="5334802" cy="21787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sp>
        <p:nvSpPr>
          <p:cNvPr id="21" name="CasellaDiTesto 20"/>
          <p:cNvSpPr txBox="1"/>
          <p:nvPr/>
        </p:nvSpPr>
        <p:spPr>
          <a:xfrm>
            <a:off x="10066280" y="3085334"/>
            <a:ext cx="14562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>
                <a:solidFill>
                  <a:schemeClr val="bg2">
                    <a:lumMod val="50000"/>
                  </a:schemeClr>
                </a:solidFill>
              </a:rPr>
              <a:t>Italy 14.2%</a:t>
            </a:r>
            <a:endParaRPr lang="it-IT" sz="2000" dirty="0">
              <a:solidFill>
                <a:schemeClr val="bg2">
                  <a:lumMod val="50000"/>
                </a:schemeClr>
              </a:solidFill>
            </a:endParaRPr>
          </a:p>
        </p:txBody>
      </p:sp>
      <p:cxnSp>
        <p:nvCxnSpPr>
          <p:cNvPr id="22" name="Connettore 2 21"/>
          <p:cNvCxnSpPr/>
          <p:nvPr/>
        </p:nvCxnSpPr>
        <p:spPr>
          <a:xfrm flipH="1">
            <a:off x="9617124" y="3244280"/>
            <a:ext cx="476340" cy="13510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0446609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95287</TotalTime>
  <Words>1667</Words>
  <Application>Microsoft Office PowerPoint</Application>
  <PresentationFormat>Personalizzato</PresentationFormat>
  <Paragraphs>651</Paragraphs>
  <Slides>23</Slides>
  <Notes>14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23</vt:i4>
      </vt:variant>
    </vt:vector>
  </HeadingPairs>
  <TitlesOfParts>
    <vt:vector size="25" baseType="lpstr">
      <vt:lpstr>Office Theme</vt:lpstr>
      <vt:lpstr>Diapositiva think-cell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</vt:vector>
  </TitlesOfParts>
  <Company>KPMG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Ferretti, Roberto</dc:creator>
  <cp:lastModifiedBy>aamurri</cp:lastModifiedBy>
  <cp:revision>3314</cp:revision>
  <cp:lastPrinted>2016-03-04T08:20:07Z</cp:lastPrinted>
  <dcterms:created xsi:type="dcterms:W3CDTF">2016-01-25T17:41:07Z</dcterms:created>
  <dcterms:modified xsi:type="dcterms:W3CDTF">2018-05-14T13:34:48Z</dcterms:modified>
</cp:coreProperties>
</file>